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8" r:id="rId4"/>
    <p:sldMasterId id="2147483709" r:id="rId5"/>
    <p:sldMasterId id="2147483710" r:id="rId6"/>
    <p:sldMasterId id="2147483711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45" r:id="rId98"/>
    <p:sldId id="346" r:id="rId99"/>
    <p:sldId id="347" r:id="rId100"/>
    <p:sldId id="348" r:id="rId101"/>
    <p:sldId id="349" r:id="rId102"/>
    <p:sldId id="350" r:id="rId103"/>
    <p:sldId id="351" r:id="rId104"/>
    <p:sldId id="352" r:id="rId105"/>
    <p:sldId id="353" r:id="rId106"/>
    <p:sldId id="354" r:id="rId107"/>
    <p:sldId id="355" r:id="rId108"/>
    <p:sldId id="356" r:id="rId109"/>
    <p:sldId id="357" r:id="rId110"/>
    <p:sldId id="358" r:id="rId111"/>
    <p:sldId id="359" r:id="rId112"/>
    <p:sldId id="360" r:id="rId113"/>
    <p:sldId id="361" r:id="rId114"/>
    <p:sldId id="362" r:id="rId115"/>
    <p:sldId id="363" r:id="rId116"/>
    <p:sldId id="364" r:id="rId117"/>
    <p:sldId id="365" r:id="rId118"/>
    <p:sldId id="366" r:id="rId119"/>
    <p:sldId id="367" r:id="rId120"/>
    <p:sldId id="368" r:id="rId121"/>
    <p:sldId id="369" r:id="rId122"/>
    <p:sldId id="370" r:id="rId123"/>
    <p:sldId id="371" r:id="rId124"/>
    <p:sldId id="372" r:id="rId125"/>
    <p:sldId id="373" r:id="rId126"/>
    <p:sldId id="374" r:id="rId127"/>
    <p:sldId id="375" r:id="rId128"/>
    <p:sldId id="376" r:id="rId129"/>
    <p:sldId id="377" r:id="rId130"/>
    <p:sldId id="378" r:id="rId131"/>
    <p:sldId id="379" r:id="rId132"/>
  </p:sldIdLst>
  <p:sldSz cy="5143500" cx="9144000"/>
  <p:notesSz cx="6858000" cy="9144000"/>
  <p:embeddedFontLst>
    <p:embeddedFont>
      <p:font typeface="Helvetica Neue"/>
      <p:regular r:id="rId133"/>
      <p:bold r:id="rId134"/>
      <p:italic r:id="rId135"/>
      <p:boldItalic r:id="rId136"/>
    </p:embeddedFont>
    <p:embeddedFont>
      <p:font typeface="Helvetica Neue Light"/>
      <p:regular r:id="rId137"/>
      <p:bold r:id="rId138"/>
      <p:italic r:id="rId139"/>
      <p:boldItalic r:id="rId140"/>
    </p:embeddedFont>
    <p:embeddedFont>
      <p:font typeface="Gill Sans"/>
      <p:regular r:id="rId141"/>
      <p:bold r:id="rId1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ECB5577-E6A9-486E-A176-972023FA0A82}">
  <a:tblStyle styleId="{CECB5577-E6A9-486E-A176-972023FA0A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07" Type="http://schemas.openxmlformats.org/officeDocument/2006/relationships/slide" Target="slides/slide99.xml"/><Relationship Id="rId106" Type="http://schemas.openxmlformats.org/officeDocument/2006/relationships/slide" Target="slides/slide98.xml"/><Relationship Id="rId105" Type="http://schemas.openxmlformats.org/officeDocument/2006/relationships/slide" Target="slides/slide97.xml"/><Relationship Id="rId104" Type="http://schemas.openxmlformats.org/officeDocument/2006/relationships/slide" Target="slides/slide96.xml"/><Relationship Id="rId109" Type="http://schemas.openxmlformats.org/officeDocument/2006/relationships/slide" Target="slides/slide101.xml"/><Relationship Id="rId108" Type="http://schemas.openxmlformats.org/officeDocument/2006/relationships/slide" Target="slides/slide100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103" Type="http://schemas.openxmlformats.org/officeDocument/2006/relationships/slide" Target="slides/slide95.xml"/><Relationship Id="rId102" Type="http://schemas.openxmlformats.org/officeDocument/2006/relationships/slide" Target="slides/slide94.xml"/><Relationship Id="rId101" Type="http://schemas.openxmlformats.org/officeDocument/2006/relationships/slide" Target="slides/slide93.xml"/><Relationship Id="rId100" Type="http://schemas.openxmlformats.org/officeDocument/2006/relationships/slide" Target="slides/slide92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29" Type="http://schemas.openxmlformats.org/officeDocument/2006/relationships/slide" Target="slides/slide121.xml"/><Relationship Id="rId128" Type="http://schemas.openxmlformats.org/officeDocument/2006/relationships/slide" Target="slides/slide120.xml"/><Relationship Id="rId127" Type="http://schemas.openxmlformats.org/officeDocument/2006/relationships/slide" Target="slides/slide119.xml"/><Relationship Id="rId126" Type="http://schemas.openxmlformats.org/officeDocument/2006/relationships/slide" Target="slides/slide118.xml"/><Relationship Id="rId26" Type="http://schemas.openxmlformats.org/officeDocument/2006/relationships/slide" Target="slides/slide18.xml"/><Relationship Id="rId121" Type="http://schemas.openxmlformats.org/officeDocument/2006/relationships/slide" Target="slides/slide113.xml"/><Relationship Id="rId25" Type="http://schemas.openxmlformats.org/officeDocument/2006/relationships/slide" Target="slides/slide17.xml"/><Relationship Id="rId120" Type="http://schemas.openxmlformats.org/officeDocument/2006/relationships/slide" Target="slides/slide112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125" Type="http://schemas.openxmlformats.org/officeDocument/2006/relationships/slide" Target="slides/slide117.xml"/><Relationship Id="rId29" Type="http://schemas.openxmlformats.org/officeDocument/2006/relationships/slide" Target="slides/slide21.xml"/><Relationship Id="rId124" Type="http://schemas.openxmlformats.org/officeDocument/2006/relationships/slide" Target="slides/slide116.xml"/><Relationship Id="rId123" Type="http://schemas.openxmlformats.org/officeDocument/2006/relationships/slide" Target="slides/slide115.xml"/><Relationship Id="rId122" Type="http://schemas.openxmlformats.org/officeDocument/2006/relationships/slide" Target="slides/slide114.xml"/><Relationship Id="rId95" Type="http://schemas.openxmlformats.org/officeDocument/2006/relationships/slide" Target="slides/slide87.xml"/><Relationship Id="rId94" Type="http://schemas.openxmlformats.org/officeDocument/2006/relationships/slide" Target="slides/slide86.xml"/><Relationship Id="rId97" Type="http://schemas.openxmlformats.org/officeDocument/2006/relationships/slide" Target="slides/slide89.xml"/><Relationship Id="rId96" Type="http://schemas.openxmlformats.org/officeDocument/2006/relationships/slide" Target="slides/slide88.xml"/><Relationship Id="rId11" Type="http://schemas.openxmlformats.org/officeDocument/2006/relationships/slide" Target="slides/slide3.xml"/><Relationship Id="rId99" Type="http://schemas.openxmlformats.org/officeDocument/2006/relationships/slide" Target="slides/slide91.xml"/><Relationship Id="rId10" Type="http://schemas.openxmlformats.org/officeDocument/2006/relationships/slide" Target="slides/slide2.xml"/><Relationship Id="rId98" Type="http://schemas.openxmlformats.org/officeDocument/2006/relationships/slide" Target="slides/slide90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91" Type="http://schemas.openxmlformats.org/officeDocument/2006/relationships/slide" Target="slides/slide83.xml"/><Relationship Id="rId90" Type="http://schemas.openxmlformats.org/officeDocument/2006/relationships/slide" Target="slides/slide82.xml"/><Relationship Id="rId93" Type="http://schemas.openxmlformats.org/officeDocument/2006/relationships/slide" Target="slides/slide85.xml"/><Relationship Id="rId92" Type="http://schemas.openxmlformats.org/officeDocument/2006/relationships/slide" Target="slides/slide84.xml"/><Relationship Id="rId118" Type="http://schemas.openxmlformats.org/officeDocument/2006/relationships/slide" Target="slides/slide110.xml"/><Relationship Id="rId117" Type="http://schemas.openxmlformats.org/officeDocument/2006/relationships/slide" Target="slides/slide109.xml"/><Relationship Id="rId116" Type="http://schemas.openxmlformats.org/officeDocument/2006/relationships/slide" Target="slides/slide108.xml"/><Relationship Id="rId115" Type="http://schemas.openxmlformats.org/officeDocument/2006/relationships/slide" Target="slides/slide107.xml"/><Relationship Id="rId119" Type="http://schemas.openxmlformats.org/officeDocument/2006/relationships/slide" Target="slides/slide111.xml"/><Relationship Id="rId15" Type="http://schemas.openxmlformats.org/officeDocument/2006/relationships/slide" Target="slides/slide7.xml"/><Relationship Id="rId110" Type="http://schemas.openxmlformats.org/officeDocument/2006/relationships/slide" Target="slides/slide102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14" Type="http://schemas.openxmlformats.org/officeDocument/2006/relationships/slide" Target="slides/slide106.xml"/><Relationship Id="rId18" Type="http://schemas.openxmlformats.org/officeDocument/2006/relationships/slide" Target="slides/slide10.xml"/><Relationship Id="rId113" Type="http://schemas.openxmlformats.org/officeDocument/2006/relationships/slide" Target="slides/slide105.xml"/><Relationship Id="rId112" Type="http://schemas.openxmlformats.org/officeDocument/2006/relationships/slide" Target="slides/slide104.xml"/><Relationship Id="rId111" Type="http://schemas.openxmlformats.org/officeDocument/2006/relationships/slide" Target="slides/slide103.xml"/><Relationship Id="rId84" Type="http://schemas.openxmlformats.org/officeDocument/2006/relationships/slide" Target="slides/slide76.xml"/><Relationship Id="rId83" Type="http://schemas.openxmlformats.org/officeDocument/2006/relationships/slide" Target="slides/slide75.xml"/><Relationship Id="rId86" Type="http://schemas.openxmlformats.org/officeDocument/2006/relationships/slide" Target="slides/slide78.xml"/><Relationship Id="rId85" Type="http://schemas.openxmlformats.org/officeDocument/2006/relationships/slide" Target="slides/slide77.xml"/><Relationship Id="rId88" Type="http://schemas.openxmlformats.org/officeDocument/2006/relationships/slide" Target="slides/slide80.xml"/><Relationship Id="rId87" Type="http://schemas.openxmlformats.org/officeDocument/2006/relationships/slide" Target="slides/slide79.xml"/><Relationship Id="rId89" Type="http://schemas.openxmlformats.org/officeDocument/2006/relationships/slide" Target="slides/slide81.xml"/><Relationship Id="rId80" Type="http://schemas.openxmlformats.org/officeDocument/2006/relationships/slide" Target="slides/slide72.xml"/><Relationship Id="rId82" Type="http://schemas.openxmlformats.org/officeDocument/2006/relationships/slide" Target="slides/slide74.xml"/><Relationship Id="rId81" Type="http://schemas.openxmlformats.org/officeDocument/2006/relationships/slide" Target="slides/slide73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2" Type="http://schemas.openxmlformats.org/officeDocument/2006/relationships/font" Target="fonts/GillSans-bold.fntdata"/><Relationship Id="rId141" Type="http://schemas.openxmlformats.org/officeDocument/2006/relationships/font" Target="fonts/GillSans-regular.fntdata"/><Relationship Id="rId140" Type="http://schemas.openxmlformats.org/officeDocument/2006/relationships/font" Target="fonts/HelveticaNeueLight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75" Type="http://schemas.openxmlformats.org/officeDocument/2006/relationships/slide" Target="slides/slide67.xml"/><Relationship Id="rId74" Type="http://schemas.openxmlformats.org/officeDocument/2006/relationships/slide" Target="slides/slide66.xml"/><Relationship Id="rId77" Type="http://schemas.openxmlformats.org/officeDocument/2006/relationships/slide" Target="slides/slide69.xml"/><Relationship Id="rId76" Type="http://schemas.openxmlformats.org/officeDocument/2006/relationships/slide" Target="slides/slide68.xml"/><Relationship Id="rId79" Type="http://schemas.openxmlformats.org/officeDocument/2006/relationships/slide" Target="slides/slide71.xml"/><Relationship Id="rId78" Type="http://schemas.openxmlformats.org/officeDocument/2006/relationships/slide" Target="slides/slide70.xml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139" Type="http://schemas.openxmlformats.org/officeDocument/2006/relationships/font" Target="fonts/HelveticaNeueLight-italic.fntdata"/><Relationship Id="rId138" Type="http://schemas.openxmlformats.org/officeDocument/2006/relationships/font" Target="fonts/HelveticaNeueLight-bold.fntdata"/><Relationship Id="rId137" Type="http://schemas.openxmlformats.org/officeDocument/2006/relationships/font" Target="fonts/HelveticaNeueLight-regular.fntdata"/><Relationship Id="rId132" Type="http://schemas.openxmlformats.org/officeDocument/2006/relationships/slide" Target="slides/slide124.xml"/><Relationship Id="rId131" Type="http://schemas.openxmlformats.org/officeDocument/2006/relationships/slide" Target="slides/slide123.xml"/><Relationship Id="rId130" Type="http://schemas.openxmlformats.org/officeDocument/2006/relationships/slide" Target="slides/slide122.xml"/><Relationship Id="rId136" Type="http://schemas.openxmlformats.org/officeDocument/2006/relationships/font" Target="fonts/HelveticaNeue-boldItalic.fntdata"/><Relationship Id="rId135" Type="http://schemas.openxmlformats.org/officeDocument/2006/relationships/font" Target="fonts/HelveticaNeue-italic.fntdata"/><Relationship Id="rId134" Type="http://schemas.openxmlformats.org/officeDocument/2006/relationships/font" Target="fonts/HelveticaNeue-bold.fntdata"/><Relationship Id="rId133" Type="http://schemas.openxmlformats.org/officeDocument/2006/relationships/font" Target="fonts/HelveticaNeue-regular.fntdata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66" Type="http://schemas.openxmlformats.org/officeDocument/2006/relationships/slide" Target="slides/slide58.xml"/><Relationship Id="rId65" Type="http://schemas.openxmlformats.org/officeDocument/2006/relationships/slide" Target="slides/slide57.xml"/><Relationship Id="rId68" Type="http://schemas.openxmlformats.org/officeDocument/2006/relationships/slide" Target="slides/slide60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69" Type="http://schemas.openxmlformats.org/officeDocument/2006/relationships/slide" Target="slides/slide6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55" Type="http://schemas.openxmlformats.org/officeDocument/2006/relationships/slide" Target="slides/slide47.xml"/><Relationship Id="rId54" Type="http://schemas.openxmlformats.org/officeDocument/2006/relationships/slide" Target="slides/slide46.xml"/><Relationship Id="rId57" Type="http://schemas.openxmlformats.org/officeDocument/2006/relationships/slide" Target="slides/slide49.xml"/><Relationship Id="rId56" Type="http://schemas.openxmlformats.org/officeDocument/2006/relationships/slide" Target="slides/slide48.xml"/><Relationship Id="rId59" Type="http://schemas.openxmlformats.org/officeDocument/2006/relationships/slide" Target="slides/slide51.xml"/><Relationship Id="rId58" Type="http://schemas.openxmlformats.org/officeDocument/2006/relationships/slide" Target="slides/slide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Shape 25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Shape 10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Shape 10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Shape 10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Shape 10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Shape 10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Shape 10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Shape 10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Shape 10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Shape 109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Shape 10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Shape 10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Shape 10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Shape 110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Shape 11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Shape 110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Shape 110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Shape 111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Shape 111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Shape 111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Shape 111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Shape 37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Shape 112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Shape 112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Shape 112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Shape 11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Shape 113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Shape 113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Shape 113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Shape 113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Shape 114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Shape 114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Shape 114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Shape 114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Shape 115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Shape 115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Shape 115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Shape 116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Shape 116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Shape 116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Shape 11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Shape 117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Shape 117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Shape 117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Shape 117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Shape 118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Shape 11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Shape 118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Shape 11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Shape 119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Shape 119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Shape 39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Shape 42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Shape 42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Shape 4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Shape 44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Shape 45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Shape 45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Shape 46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2" name="Shape 47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how? randomly, 50, 60%?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Shape 47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Shape 48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Shape 4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Shape 49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Shape 50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Shape 50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Shape 51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Shape 52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Shape 5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Shape 53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Shape 54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Shape 54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Shape 55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Shape 55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Shape 56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Shape 2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Shape 56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Shape 57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Shape 57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Shape 58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Shape 58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Shape 59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Shape 59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Shape 60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Shape 60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Shape 61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Shape 61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Shape 62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Shape 6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Shape 63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Shape 63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Shape 64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Shape 64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Shape 65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Shape 65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Shape 66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Shape 6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Shape 67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Shape 67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Shape 6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Shape 6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Shape 69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Shape 6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Shape 70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Shape 71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Shape 7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Shape 7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Shape 7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Shape 7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Shape 7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Shape 7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Shape 8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Shape 8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hape 8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Shape 8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Shape 8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hape 8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Shape 8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Shape 8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Shape 8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Shape 8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Shape 8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Shape 8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hape 90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Shape 91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Shape 9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Shape 9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Shape 9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Shape 9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Shape 9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Shape 9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Shape 9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Shape 9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Shape 9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Shape 9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hape 9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Shape 9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Shape 9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Shape 9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Shape 98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Shape 9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Shape 9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Shape 10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Shape 10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Shape 10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Shape 10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Shape 10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Shape 10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Shape 10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hape 10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Shape 10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Shape 10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Shape 10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Shape 90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Shape 98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Shape 99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Shape 14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Shape 14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" name="Shape 15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Shape 154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Shape 15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Shape 162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Shape 16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Shape 16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Shape 170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Shape 17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" name="Shape 17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Shape 178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Shape 179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" name="Shape 18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Shape 183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Shape 18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Shape 18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5" name="Shape 195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9" name="Shape 19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3" name="Shape 203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Shape 20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3" name="Shape 21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6" name="Shape 216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8" name="Shape 218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1" name="Shape 22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4" name="Shape 224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6" name="Shape 22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9" name="Shape 22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2" name="Shape 23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4" name="Shape 23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7" name="Shape 23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0" name="Shape 240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1" name="Shape 241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2" name="Shape 24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5" name="Shape 245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6" name="Shape 24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9" name="Shape 24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18" Type="http://schemas.openxmlformats.org/officeDocument/2006/relationships/theme" Target="../theme/theme4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59.xml"/><Relationship Id="rId16" Type="http://schemas.openxmlformats.org/officeDocument/2006/relationships/theme" Target="../theme/theme5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1" name="Shape 19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84.png"/><Relationship Id="rId4" Type="http://schemas.openxmlformats.org/officeDocument/2006/relationships/image" Target="../media/image83.png"/><Relationship Id="rId5" Type="http://schemas.openxmlformats.org/officeDocument/2006/relationships/image" Target="../media/image85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84.png"/><Relationship Id="rId4" Type="http://schemas.openxmlformats.org/officeDocument/2006/relationships/image" Target="../media/image83.png"/><Relationship Id="rId5" Type="http://schemas.openxmlformats.org/officeDocument/2006/relationships/image" Target="../media/image85.png"/><Relationship Id="rId6" Type="http://schemas.openxmlformats.org/officeDocument/2006/relationships/image" Target="../media/image87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2.xml"/><Relationship Id="rId3" Type="http://schemas.openxmlformats.org/officeDocument/2006/relationships/hyperlink" Target="https://github.com/hunkim/DeepLearningZeroToAll/blob/master/lab-11-5-mnist_cnn_ensemble_layers.py" TargetMode="Externa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13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93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15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90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06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8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91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92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98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10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49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96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94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04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97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0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12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07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03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11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0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48.png"/><Relationship Id="rId5" Type="http://schemas.openxmlformats.org/officeDocument/2006/relationships/hyperlink" Target="http://stackoverflow.com/questions/33640581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jpg"/><Relationship Id="rId4" Type="http://schemas.openxmlformats.org/officeDocument/2006/relationships/image" Target="../media/image39.png"/><Relationship Id="rId5" Type="http://schemas.openxmlformats.org/officeDocument/2006/relationships/image" Target="../media/image4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0.png"/><Relationship Id="rId4" Type="http://schemas.openxmlformats.org/officeDocument/2006/relationships/image" Target="../media/image23.png"/><Relationship Id="rId5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hunkim/DeepLearningZeroToAll/blob/master/lab-10-5-mnist_nn_dropout.py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tensorflow.org/api_guides/python/train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33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20" Type="http://schemas.openxmlformats.org/officeDocument/2006/relationships/hyperlink" Target="https://www.tensorflow.org/api_docs/python/tf/train/RMSPropOptimizer" TargetMode="External"/><Relationship Id="rId11" Type="http://schemas.openxmlformats.org/officeDocument/2006/relationships/hyperlink" Target="https://www.tensorflow.org/api_docs/python/tf/train/AdamOptimizer" TargetMode="External"/><Relationship Id="rId10" Type="http://schemas.openxmlformats.org/officeDocument/2006/relationships/hyperlink" Target="https://www.tensorflow.org/api_docs/python/tf/train/MomentumOptimizer" TargetMode="External"/><Relationship Id="rId21" Type="http://schemas.openxmlformats.org/officeDocument/2006/relationships/hyperlink" Target="https://www.tensorflow.org/api_guides/python/train" TargetMode="External"/><Relationship Id="rId13" Type="http://schemas.openxmlformats.org/officeDocument/2006/relationships/hyperlink" Target="https://www.tensorflow.org/api_docs/python/tf/train/FtrlOptimizer" TargetMode="External"/><Relationship Id="rId12" Type="http://schemas.openxmlformats.org/officeDocument/2006/relationships/hyperlink" Target="https://www.tensorflow.org/api_docs/python/tf/train/AdamOptimizer" TargetMode="External"/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tensorflow.org/api_docs/python/tf/train/AdadeltaOptimizer" TargetMode="External"/><Relationship Id="rId4" Type="http://schemas.openxmlformats.org/officeDocument/2006/relationships/hyperlink" Target="https://www.tensorflow.org/api_docs/python/tf/train/AdadeltaOptimizer" TargetMode="External"/><Relationship Id="rId9" Type="http://schemas.openxmlformats.org/officeDocument/2006/relationships/hyperlink" Target="https://www.tensorflow.org/api_docs/python/tf/train/MomentumOptimizer" TargetMode="External"/><Relationship Id="rId15" Type="http://schemas.openxmlformats.org/officeDocument/2006/relationships/hyperlink" Target="https://www.tensorflow.org/api_docs/python/tf/train/ProximalGradientDescentOptimizer" TargetMode="External"/><Relationship Id="rId14" Type="http://schemas.openxmlformats.org/officeDocument/2006/relationships/hyperlink" Target="https://www.tensorflow.org/api_docs/python/tf/train/FtrlOptimizer" TargetMode="External"/><Relationship Id="rId17" Type="http://schemas.openxmlformats.org/officeDocument/2006/relationships/hyperlink" Target="https://www.tensorflow.org/api_docs/python/tf/train/ProximalAdagradOptimizer" TargetMode="External"/><Relationship Id="rId16" Type="http://schemas.openxmlformats.org/officeDocument/2006/relationships/hyperlink" Target="https://www.tensorflow.org/api_docs/python/tf/train/ProximalGradientDescentOptimizer" TargetMode="External"/><Relationship Id="rId5" Type="http://schemas.openxmlformats.org/officeDocument/2006/relationships/hyperlink" Target="https://www.tensorflow.org/api_docs/python/tf/train/AdagradOptimizer" TargetMode="External"/><Relationship Id="rId19" Type="http://schemas.openxmlformats.org/officeDocument/2006/relationships/hyperlink" Target="https://www.tensorflow.org/api_docs/python/tf/train/RMSPropOptimizer" TargetMode="External"/><Relationship Id="rId6" Type="http://schemas.openxmlformats.org/officeDocument/2006/relationships/hyperlink" Target="https://www.tensorflow.org/api_docs/python/tf/train/AdagradOptimizer" TargetMode="External"/><Relationship Id="rId18" Type="http://schemas.openxmlformats.org/officeDocument/2006/relationships/hyperlink" Target="https://www.tensorflow.org/api_docs/python/tf/train/ProximalAdagradOptimizer" TargetMode="External"/><Relationship Id="rId7" Type="http://schemas.openxmlformats.org/officeDocument/2006/relationships/hyperlink" Target="https://www.tensorflow.org/api_docs/python/tf/train/AdagradDAOptimizer" TargetMode="External"/><Relationship Id="rId8" Type="http://schemas.openxmlformats.org/officeDocument/2006/relationships/hyperlink" Target="https://www.tensorflow.org/api_docs/python/tf/train/AdagradDAOptimizer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Relationship Id="rId8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1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2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54.png"/><Relationship Id="rId7" Type="http://schemas.openxmlformats.org/officeDocument/2006/relationships/image" Target="../media/image6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6.png"/><Relationship Id="rId4" Type="http://schemas.openxmlformats.org/officeDocument/2006/relationships/hyperlink" Target="http://parse.ele.tue.nl/cluster/2/CNNArchitecture.jpg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5.png"/><Relationship Id="rId4" Type="http://schemas.openxmlformats.org/officeDocument/2006/relationships/hyperlink" Target="https://www.slideshare.net/GYLee3/ss-72966495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8.png"/><Relationship Id="rId5" Type="http://schemas.openxmlformats.org/officeDocument/2006/relationships/image" Target="../media/image15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Relationship Id="rId8" Type="http://schemas.openxmlformats.org/officeDocument/2006/relationships/image" Target="../media/image1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5.png"/><Relationship Id="rId4" Type="http://schemas.openxmlformats.org/officeDocument/2006/relationships/image" Target="../media/image74.png"/><Relationship Id="rId5" Type="http://schemas.openxmlformats.org/officeDocument/2006/relationships/image" Target="../media/image6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1.png"/><Relationship Id="rId4" Type="http://schemas.openxmlformats.org/officeDocument/2006/relationships/image" Target="../media/image57.png"/><Relationship Id="rId5" Type="http://schemas.openxmlformats.org/officeDocument/2006/relationships/image" Target="../media/image5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0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8.png"/><Relationship Id="rId4" Type="http://schemas.openxmlformats.org/officeDocument/2006/relationships/image" Target="../media/image86.png"/><Relationship Id="rId5" Type="http://schemas.openxmlformats.org/officeDocument/2006/relationships/image" Target="../media/image5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6.png"/><Relationship Id="rId4" Type="http://schemas.openxmlformats.org/officeDocument/2006/relationships/image" Target="../media/image78.png"/><Relationship Id="rId5" Type="http://schemas.openxmlformats.org/officeDocument/2006/relationships/image" Target="../media/image8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8.png"/><Relationship Id="rId4" Type="http://schemas.openxmlformats.org/officeDocument/2006/relationships/image" Target="../media/image86.png"/><Relationship Id="rId5" Type="http://schemas.openxmlformats.org/officeDocument/2006/relationships/image" Target="../media/image5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9.png"/><Relationship Id="rId4" Type="http://schemas.openxmlformats.org/officeDocument/2006/relationships/image" Target="../media/image78.png"/><Relationship Id="rId5" Type="http://schemas.openxmlformats.org/officeDocument/2006/relationships/image" Target="../media/image8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1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99.png"/><Relationship Id="rId4" Type="http://schemas.openxmlformats.org/officeDocument/2006/relationships/image" Target="../media/image70.png"/><Relationship Id="rId5" Type="http://schemas.openxmlformats.org/officeDocument/2006/relationships/image" Target="../media/image76.png"/><Relationship Id="rId6" Type="http://schemas.openxmlformats.org/officeDocument/2006/relationships/hyperlink" Target="https://github.com/hunkim/DeepLearningZeroToAll/blob/master/lab-11-0-cnn_basics.ipynb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s://github.com/hunkim/DeepLearningZeroToAll/blob/master/lab-11-0-cnn_basics.ipynb" TargetMode="External"/><Relationship Id="rId4" Type="http://schemas.openxmlformats.org/officeDocument/2006/relationships/image" Target="../media/image7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8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github.com/hunkim/DeepLearningZeroToAll/blob/master/lab-11-0-cnn_basics.ipynb" TargetMode="External"/><Relationship Id="rId4" Type="http://schemas.openxmlformats.org/officeDocument/2006/relationships/image" Target="../media/image10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github.com/hunkim/DeepLearningZeroToAll/blob/master/lab-11-0-cnn_basics.ipynb" TargetMode="External"/><Relationship Id="rId4" Type="http://schemas.openxmlformats.org/officeDocument/2006/relationships/image" Target="../media/image108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52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54.png"/><Relationship Id="rId7" Type="http://schemas.openxmlformats.org/officeDocument/2006/relationships/image" Target="../media/image63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5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5.xml"/><Relationship Id="rId3" Type="http://schemas.openxmlformats.org/officeDocument/2006/relationships/hyperlink" Target="https://github.com/hunkim/DeepLearningZeroToAll/blob/master/lab-11-1-mnist_cnn.py" TargetMode="External"/><Relationship Id="rId4" Type="http://schemas.openxmlformats.org/officeDocument/2006/relationships/image" Target="../media/image114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s://github.com/hunkim/DeepLearningZeroToAll/blob/master/lab-11-1-mnist_cnn.py" TargetMode="External"/><Relationship Id="rId4" Type="http://schemas.openxmlformats.org/officeDocument/2006/relationships/image" Target="../media/image114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s://github.com/hunkim/DeepLearningZeroToAll/blob/master/lab-11-1-mnist_cnn.py" TargetMode="External"/><Relationship Id="rId4" Type="http://schemas.openxmlformats.org/officeDocument/2006/relationships/image" Target="../media/image114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8.xml"/><Relationship Id="rId3" Type="http://schemas.openxmlformats.org/officeDocument/2006/relationships/hyperlink" Target="https://github.com/hunkim/DeepLearningZeroToAll/blob/master/lab-11-1-mnist_cnn.py" TargetMode="Externa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9.xml"/><Relationship Id="rId3" Type="http://schemas.openxmlformats.org/officeDocument/2006/relationships/hyperlink" Target="https://github.com/hunkim/DeepLearningZeroToAll/blob/master/lab-11-1-mnist_cnn.py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8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0.xml"/><Relationship Id="rId3" Type="http://schemas.openxmlformats.org/officeDocument/2006/relationships/hyperlink" Target="http://personal.ie.cuhk.edu.hk/~ccloy/project_target_code/index.html" TargetMode="External"/><Relationship Id="rId4" Type="http://schemas.openxmlformats.org/officeDocument/2006/relationships/image" Target="../media/image82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1.xml"/><Relationship Id="rId3" Type="http://schemas.openxmlformats.org/officeDocument/2006/relationships/hyperlink" Target="https://github.com/hunkim/DeepLearningZeroToAll/blob/master/lab-11-2-mnist_deep_cnn.py" TargetMode="Externa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2.xml"/><Relationship Id="rId3" Type="http://schemas.openxmlformats.org/officeDocument/2006/relationships/hyperlink" Target="https://github.com/hunkim/DeepLearningZeroToAll/blob/master/lab-11-2-mnist_deep_cnn.py" TargetMode="Externa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52.png"/><Relationship Id="rId4" Type="http://schemas.openxmlformats.org/officeDocument/2006/relationships/hyperlink" Target="mailto:hunkim+ml@gmail.com" TargetMode="External"/><Relationship Id="rId5" Type="http://schemas.openxmlformats.org/officeDocument/2006/relationships/hyperlink" Target="https://github.com/hunkim/DeepLearningZeroToAll/" TargetMode="External"/><Relationship Id="rId6" Type="http://schemas.openxmlformats.org/officeDocument/2006/relationships/image" Target="../media/image54.png"/><Relationship Id="rId7" Type="http://schemas.openxmlformats.org/officeDocument/2006/relationships/image" Target="../media/image63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4.xml"/><Relationship Id="rId3" Type="http://schemas.openxmlformats.org/officeDocument/2006/relationships/hyperlink" Target="https://github.com/hunkim/DeepLearningZeroToAll/blob/master/lab-11-2-mnist_deep_cnn.py" TargetMode="Externa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5.xml"/><Relationship Id="rId3" Type="http://schemas.openxmlformats.org/officeDocument/2006/relationships/hyperlink" Target="https://github.com/hunkim/DeepLearningZeroToAll/blob/master/lab-11-3-mnist_cnn_class.py" TargetMode="Externa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95.png"/><Relationship Id="rId4" Type="http://schemas.openxmlformats.org/officeDocument/2006/relationships/hyperlink" Target="https://www.tensorflow.org/api_docs/python/tf/layers" TargetMode="Externa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7.xml"/><Relationship Id="rId3" Type="http://schemas.openxmlformats.org/officeDocument/2006/relationships/hyperlink" Target="https://github.com/hunkim/DeepLearningZeroToAll/blob/master/lab-11-4-mnist_cnn_layers.py" TargetMode="Externa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05.png"/><Relationship Id="rId4" Type="http://schemas.openxmlformats.org/officeDocument/2006/relationships/hyperlink" Target="http://rasbt.github.io/mlxtend/user_guide/classifier/StackingClassifier/" TargetMode="Externa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9.xml"/><Relationship Id="rId3" Type="http://schemas.openxmlformats.org/officeDocument/2006/relationships/hyperlink" Target="https://github.com/hunkim/DeepLearningZeroToAll/blob/master/lab-11-5-mnist_cnn_ensemble_layers.py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647" y="929015"/>
            <a:ext cx="2209940" cy="140363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 txBox="1"/>
          <p:nvPr>
            <p:ph type="title"/>
          </p:nvPr>
        </p:nvSpPr>
        <p:spPr>
          <a:xfrm>
            <a:off x="472884" y="1566976"/>
            <a:ext cx="81981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TensorFlow @UST</a:t>
            </a:r>
            <a:endParaRPr/>
          </a:p>
        </p:txBody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1812726" y="3483694"/>
            <a:ext cx="5518500" cy="16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/>
              <a:t>Day 2: CNN</a:t>
            </a:r>
            <a:endParaRPr sz="23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Sung Kim &lt;hunkim</a:t>
            </a:r>
            <a:r>
              <a:rPr lang="en" sz="2300"/>
              <a:t>+tfust@gmail.com&gt;</a:t>
            </a:r>
            <a:endParaRPr/>
          </a:p>
        </p:txBody>
      </p:sp>
      <p:pic>
        <p:nvPicPr>
          <p:cNvPr id="257" name="Shape 2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8271" y="4648474"/>
            <a:ext cx="814525" cy="44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type="title"/>
          </p:nvPr>
        </p:nvSpPr>
        <p:spPr>
          <a:xfrm>
            <a:off x="304800" y="-475659"/>
            <a:ext cx="8572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(Deep) Neural Nets</a:t>
            </a:r>
            <a:endParaRPr/>
          </a:p>
        </p:txBody>
      </p:sp>
      <p:sp>
        <p:nvSpPr>
          <p:cNvPr id="370" name="Shape 370"/>
          <p:cNvSpPr/>
          <p:nvPr/>
        </p:nvSpPr>
        <p:spPr>
          <a:xfrm>
            <a:off x="9306333" y="124933"/>
            <a:ext cx="14824800" cy="16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NN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for MNIST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1" name="Shape 371"/>
          <p:cNvSpPr txBox="1"/>
          <p:nvPr/>
        </p:nvSpPr>
        <p:spPr>
          <a:xfrm>
            <a:off x="185950" y="819000"/>
            <a:ext cx="19945800" cy="40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placeholders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[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tf.placeholder(tf.float32, [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weights &amp; bias for nn layers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tf.nn.relu(tf.matmul(X, W1) + b1)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tf.nn.relu(tf.matmul(L1, W2) + b2)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W3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b3 = tf.Variable(tf.random_normal([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tf.matmul(L2, W3) + b3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define cost/loss &amp; optimizer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tf.reduce_mean(tf.nn.softmax_cross_entropy_with_logits(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=hypothesis,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=Y))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tf.train.AdamOptimizer(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=learning_rate).minimize(cost)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pasted-image.png" id="372" name="Shape 3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4450" y="2044650"/>
            <a:ext cx="4240500" cy="10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Shape 10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150" y="1313150"/>
            <a:ext cx="561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Shape 10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5150" y="1998950"/>
            <a:ext cx="561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Shape 10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5150" y="3540000"/>
            <a:ext cx="561975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Shape 1052"/>
          <p:cNvSpPr txBox="1"/>
          <p:nvPr>
            <p:ph type="title"/>
          </p:nvPr>
        </p:nvSpPr>
        <p:spPr>
          <a:xfrm>
            <a:off x="816600" y="-131450"/>
            <a:ext cx="7510800" cy="7995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prediction  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Shape 10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150" y="1313150"/>
            <a:ext cx="561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Shape 10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5150" y="1998950"/>
            <a:ext cx="5619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9" name="Shape 10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5150" y="3540000"/>
            <a:ext cx="561975" cy="56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Shape 1060"/>
          <p:cNvSpPr txBox="1"/>
          <p:nvPr>
            <p:ph type="title"/>
          </p:nvPr>
        </p:nvSpPr>
        <p:spPr>
          <a:xfrm>
            <a:off x="816600" y="-131450"/>
            <a:ext cx="7510800" cy="7995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prediction  </a:t>
            </a:r>
            <a:endParaRPr/>
          </a:p>
        </p:txBody>
      </p:sp>
      <p:graphicFrame>
        <p:nvGraphicFramePr>
          <p:cNvPr id="1061" name="Shape 1061"/>
          <p:cNvGraphicFramePr/>
          <p:nvPr/>
        </p:nvGraphicFramePr>
        <p:xfrm>
          <a:off x="2546975" y="829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{CECB5577-E6A9-486E-A176-972023FA0A82}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2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3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4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5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6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7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8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9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062" name="Shape 10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425" y="2357025"/>
            <a:ext cx="720750" cy="714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63" name="Shape 1063"/>
          <p:cNvGraphicFramePr/>
          <p:nvPr/>
        </p:nvGraphicFramePr>
        <p:xfrm>
          <a:off x="2546975" y="1362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{CECB5577-E6A9-486E-A176-972023FA0A82}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1064" name="Shape 1064"/>
          <p:cNvCxnSpPr>
            <a:stCxn id="1057" idx="3"/>
          </p:cNvCxnSpPr>
          <p:nvPr/>
        </p:nvCxnSpPr>
        <p:spPr>
          <a:xfrm>
            <a:off x="2027125" y="1594138"/>
            <a:ext cx="449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aphicFrame>
        <p:nvGraphicFramePr>
          <p:cNvPr id="1065" name="Shape 1065"/>
          <p:cNvGraphicFramePr/>
          <p:nvPr/>
        </p:nvGraphicFramePr>
        <p:xfrm>
          <a:off x="2546975" y="2048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{CECB5577-E6A9-486E-A176-972023FA0A82}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1066" name="Shape 1066"/>
          <p:cNvCxnSpPr/>
          <p:nvPr/>
        </p:nvCxnSpPr>
        <p:spPr>
          <a:xfrm>
            <a:off x="2027125" y="2279938"/>
            <a:ext cx="449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graphicFrame>
        <p:nvGraphicFramePr>
          <p:cNvPr id="1067" name="Shape 1067"/>
          <p:cNvGraphicFramePr/>
          <p:nvPr/>
        </p:nvGraphicFramePr>
        <p:xfrm>
          <a:off x="2546975" y="3572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{CECB5577-E6A9-486E-A176-972023FA0A82}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1068" name="Shape 1068"/>
          <p:cNvCxnSpPr/>
          <p:nvPr/>
        </p:nvCxnSpPr>
        <p:spPr>
          <a:xfrm>
            <a:off x="2027125" y="3803938"/>
            <a:ext cx="4497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69" name="Shape 1069"/>
          <p:cNvSpPr txBox="1"/>
          <p:nvPr/>
        </p:nvSpPr>
        <p:spPr>
          <a:xfrm>
            <a:off x="1617550" y="2509225"/>
            <a:ext cx="10989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.</a:t>
            </a:r>
            <a:endParaRPr sz="2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.</a:t>
            </a:r>
            <a:endParaRPr sz="20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.</a:t>
            </a:r>
            <a:endParaRPr sz="2000"/>
          </a:p>
        </p:txBody>
      </p:sp>
      <p:graphicFrame>
        <p:nvGraphicFramePr>
          <p:cNvPr id="1070" name="Shape 1070"/>
          <p:cNvGraphicFramePr/>
          <p:nvPr/>
        </p:nvGraphicFramePr>
        <p:xfrm>
          <a:off x="2546975" y="4258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{CECB5577-E6A9-486E-A176-972023FA0A82}</a:tableStyleId>
              </a:tblPr>
              <a:tblGrid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  <a:gridCol w="570300"/>
              </a:tblGrid>
              <a:tr h="4076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0.12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0.52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0.14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7F6000"/>
                          </a:solidFill>
                        </a:rPr>
                        <a:t>1.9</a:t>
                      </a:r>
                      <a:endParaRPr b="1"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7F6000"/>
                          </a:solidFill>
                        </a:rPr>
                        <a:t>...</a:t>
                      </a:r>
                      <a:endParaRPr>
                        <a:solidFill>
                          <a:srgbClr val="7F6000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1071" name="Shape 1071"/>
          <p:cNvSpPr txBox="1"/>
          <p:nvPr/>
        </p:nvSpPr>
        <p:spPr>
          <a:xfrm>
            <a:off x="1793300" y="4245750"/>
            <a:ext cx="51135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</a:t>
            </a:r>
            <a:endParaRPr/>
          </a:p>
        </p:txBody>
      </p:sp>
      <p:sp>
        <p:nvSpPr>
          <p:cNvPr id="1072" name="Shape 1072"/>
          <p:cNvSpPr txBox="1"/>
          <p:nvPr/>
        </p:nvSpPr>
        <p:spPr>
          <a:xfrm>
            <a:off x="1617550" y="4438825"/>
            <a:ext cx="9153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Shape 1073"/>
          <p:cNvSpPr txBox="1"/>
          <p:nvPr/>
        </p:nvSpPr>
        <p:spPr>
          <a:xfrm>
            <a:off x="4586050" y="4733700"/>
            <a:ext cx="915300" cy="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argmax</a:t>
            </a:r>
            <a:endParaRPr/>
          </a:p>
        </p:txBody>
      </p:sp>
      <p:cxnSp>
        <p:nvCxnSpPr>
          <p:cNvPr id="1074" name="Shape 1074"/>
          <p:cNvCxnSpPr/>
          <p:nvPr/>
        </p:nvCxnSpPr>
        <p:spPr>
          <a:xfrm rot="10800000">
            <a:off x="4568350" y="4713900"/>
            <a:ext cx="17700" cy="2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Shape 1079"/>
          <p:cNvSpPr txBox="1"/>
          <p:nvPr/>
        </p:nvSpPr>
        <p:spPr>
          <a:xfrm>
            <a:off x="89000" y="80150"/>
            <a:ext cx="77817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test_size =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(mnist.test.labels)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predictions = np.zeros(test_size *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).reshape(test_size,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m_idx, m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(models):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(m_idx,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m.get_accuracy(mnist.test.images, mnist.test.labels))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 = m.predict(mnist.test.images)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predictions += p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ensemble_correct_prediction = tf.equal(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tf.argmax(predictions,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tf.argmax(mnist.test.labels,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ensemble_accuracy = tf.reduce_mean(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tf.cast(ensemble_correct_prediction, tf.float32))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'Ensemble accuracy:'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sess.run(ensemble_accuracy))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80" name="Shape 1080"/>
          <p:cNvSpPr txBox="1"/>
          <p:nvPr>
            <p:ph type="title"/>
          </p:nvPr>
        </p:nvSpPr>
        <p:spPr>
          <a:xfrm>
            <a:off x="5340350" y="43875"/>
            <a:ext cx="3448800" cy="15765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 </a:t>
            </a:r>
            <a:endParaRPr/>
          </a:p>
        </p:txBody>
      </p:sp>
      <p:sp>
        <p:nvSpPr>
          <p:cNvPr id="1081" name="Shape 1081"/>
          <p:cNvSpPr txBox="1"/>
          <p:nvPr/>
        </p:nvSpPr>
        <p:spPr>
          <a:xfrm>
            <a:off x="6593450" y="2514750"/>
            <a:ext cx="2418000" cy="2234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28956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'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 Accuracy: 0.9933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1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Accuracy: 0.9946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2 Accuracy: 0.9934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3 Accuracy: 0.9935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4 Accuracy: 0.9935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5 Accuracy: 0.9949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6 Accuracy: 0.9941</a:t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28956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Ensemble accuracy: </a:t>
            </a:r>
            <a:r>
              <a:rPr b="1" lang="en" sz="17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0.995</a:t>
            </a:r>
            <a:r>
              <a:rPr b="1" lang="en" sz="17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2</a:t>
            </a:r>
            <a:endParaRPr b="1" sz="17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82" name="Shape 1082"/>
          <p:cNvSpPr txBox="1"/>
          <p:nvPr/>
        </p:nvSpPr>
        <p:spPr>
          <a:xfrm>
            <a:off x="2578500" y="4778275"/>
            <a:ext cx="72240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https://github.com/hunkim/DeepLearningZeroToAll/blob/master/lab-11-5-mnist_cnn_ensemble_layers.py</a:t>
            </a:r>
            <a:r>
              <a:rPr lang="en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Shape 108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1088" name="Shape 1088"/>
          <p:cNvSpPr txBox="1"/>
          <p:nvPr>
            <p:ph idx="1" type="body"/>
          </p:nvPr>
        </p:nvSpPr>
        <p:spPr>
          <a:xfrm>
            <a:off x="1239101" y="1460000"/>
            <a:ext cx="7724400" cy="3013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68300" lvl="0" marL="457200" rtl="0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Deep &amp; Wide?</a:t>
            </a:r>
            <a:endParaRPr sz="2200"/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CIFAR 10</a:t>
            </a:r>
            <a:endParaRPr sz="2200"/>
          </a:p>
          <a:p>
            <a: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ImageNet</a:t>
            </a:r>
            <a:endParaRPr sz="2200"/>
          </a:p>
        </p:txBody>
      </p:sp>
      <p:pic>
        <p:nvPicPr>
          <p:cNvPr id="1089" name="Shape 10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3800" y="2143550"/>
            <a:ext cx="3591126" cy="25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" name="Shape 1094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-222190"/>
            <a:ext cx="9144002" cy="31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Shape 1095"/>
          <p:cNvSpPr txBox="1"/>
          <p:nvPr>
            <p:ph type="title"/>
          </p:nvPr>
        </p:nvSpPr>
        <p:spPr>
          <a:xfrm>
            <a:off x="780150" y="2357525"/>
            <a:ext cx="7583700" cy="25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Tomorrow RNN!</a:t>
            </a:r>
            <a:endParaRPr/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" sz="2700"/>
              <a:t>Time series prediction (stock market)</a:t>
            </a:r>
            <a:endParaRPr sz="2700"/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" sz="2700"/>
              <a:t>Character/sentence analysis</a:t>
            </a:r>
            <a:endParaRPr sz="2700"/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en" sz="2700"/>
              <a:t>Neural translation (sequence to sequence)</a:t>
            </a:r>
            <a:endParaRPr sz="2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t/>
            </a:r>
            <a:endParaRPr sz="270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Shape 110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 slides</a:t>
            </a:r>
            <a:endParaRPr/>
          </a:p>
        </p:txBody>
      </p:sp>
      <p:sp>
        <p:nvSpPr>
          <p:cNvPr id="1101" name="Shape 1101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Shape 1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1" name="Shape 1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" name="Shape 1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Shape 1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NN tips</a:t>
            </a:r>
            <a:endParaRPr/>
          </a:p>
        </p:txBody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"/>
              <a:t>Initilizing weights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"/>
              <a:t>Activation functions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"/>
              <a:t>Regularization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"/>
              <a:t>Optimizers</a:t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" name="Shape 1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1" name="Shape 1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" name="Shape 1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Shape 1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" name="Shape 1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1" name="Shape 1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6" name="Shape 1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1" name="Shape 1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6" name="Shape 1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1" name="Shape 1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Random?</a:t>
            </a:r>
            <a:endParaRPr/>
          </a:p>
        </p:txBody>
      </p:sp>
      <p:sp>
        <p:nvSpPr>
          <p:cNvPr id="384" name="Shape 384"/>
          <p:cNvSpPr txBox="1"/>
          <p:nvPr/>
        </p:nvSpPr>
        <p:spPr>
          <a:xfrm>
            <a:off x="1360400" y="1834250"/>
            <a:ext cx="64233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W = tf.Variable(</a:t>
            </a: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tf.random_normal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" sz="16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600">
                <a:solidFill>
                  <a:srgbClr val="66009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600">
                <a:solidFill>
                  <a:srgbClr val="0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6" name="Shape 1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1" name="Shape 1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6" name="Shape 1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1" name="Shape 1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6" name="Shape 11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Shape 3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-76200"/>
            <a:ext cx="7358450" cy="227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Shape 3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2178952"/>
            <a:ext cx="9016762" cy="273595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91" name="Shape 391"/>
          <p:cNvSpPr txBox="1"/>
          <p:nvPr/>
        </p:nvSpPr>
        <p:spPr>
          <a:xfrm>
            <a:off x="5906825" y="4710050"/>
            <a:ext cx="60150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http://stackoverflow.com/questions/33640581/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NN tips</a:t>
            </a:r>
            <a:endParaRPr/>
          </a:p>
        </p:txBody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Char char="•"/>
            </a:pPr>
            <a:r>
              <a:rPr lang="en">
                <a:solidFill>
                  <a:srgbClr val="999999"/>
                </a:solidFill>
              </a:rPr>
              <a:t>Initilizing weights</a:t>
            </a:r>
            <a:endParaRPr>
              <a:solidFill>
                <a:srgbClr val="999999"/>
              </a:solidFill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"/>
              <a:t>Activation functions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"/>
              <a:t>Regularization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"/>
              <a:t>Optimizers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/>
        </p:nvSpPr>
        <p:spPr>
          <a:xfrm>
            <a:off x="4547550" y="4755925"/>
            <a:ext cx="50256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http://adilmoujahid.com/posts/2016/06/introduction-deep-learning-python-caffe/</a:t>
            </a:r>
            <a:endParaRPr sz="1000"/>
          </a:p>
        </p:txBody>
      </p:sp>
      <p:pic>
        <p:nvPicPr>
          <p:cNvPr id="403" name="Shape 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2575"/>
            <a:ext cx="8839203" cy="2585313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 txBox="1"/>
          <p:nvPr>
            <p:ph type="title"/>
          </p:nvPr>
        </p:nvSpPr>
        <p:spPr>
          <a:xfrm>
            <a:off x="304800" y="-247059"/>
            <a:ext cx="8572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Activation functions</a:t>
            </a:r>
            <a:endParaRPr/>
          </a:p>
        </p:txBody>
      </p:sp>
      <p:sp>
        <p:nvSpPr>
          <p:cNvPr id="405" name="Shape 405"/>
          <p:cNvSpPr txBox="1"/>
          <p:nvPr/>
        </p:nvSpPr>
        <p:spPr>
          <a:xfrm>
            <a:off x="6941275" y="1552300"/>
            <a:ext cx="1370100" cy="44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60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rgbClr val="212121"/>
                </a:solidFill>
                <a:latin typeface="Consolas"/>
                <a:ea typeface="Consolas"/>
                <a:cs typeface="Consolas"/>
                <a:sym typeface="Consolas"/>
              </a:rPr>
              <a:t>tf.nn.relu</a:t>
            </a:r>
            <a:endParaRPr b="1" sz="1600">
              <a:solidFill>
                <a:srgbClr val="21212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6" name="Shape 406"/>
          <p:cNvSpPr txBox="1"/>
          <p:nvPr/>
        </p:nvSpPr>
        <p:spPr>
          <a:xfrm>
            <a:off x="4045675" y="1552300"/>
            <a:ext cx="1370100" cy="44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60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rgbClr val="212121"/>
                </a:solidFill>
                <a:latin typeface="Consolas"/>
                <a:ea typeface="Consolas"/>
                <a:cs typeface="Consolas"/>
                <a:sym typeface="Consolas"/>
              </a:rPr>
              <a:t>tf.tanh</a:t>
            </a:r>
            <a:endParaRPr b="1" sz="1600">
              <a:solidFill>
                <a:srgbClr val="21212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7" name="Shape 407"/>
          <p:cNvSpPr txBox="1"/>
          <p:nvPr/>
        </p:nvSpPr>
        <p:spPr>
          <a:xfrm>
            <a:off x="997675" y="1552300"/>
            <a:ext cx="1370100" cy="44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60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rgbClr val="21212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8" name="Shape 408"/>
          <p:cNvSpPr/>
          <p:nvPr/>
        </p:nvSpPr>
        <p:spPr>
          <a:xfrm>
            <a:off x="3114875" y="1553550"/>
            <a:ext cx="5876700" cy="288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/>
        </p:nvSpPr>
        <p:spPr>
          <a:xfrm>
            <a:off x="4547550" y="4755925"/>
            <a:ext cx="5025600" cy="5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http://adilmoujahid.com/posts/2016/06/introduction-deep-learning-python-caffe/</a:t>
            </a:r>
            <a:endParaRPr sz="1000"/>
          </a:p>
        </p:txBody>
      </p:sp>
      <p:pic>
        <p:nvPicPr>
          <p:cNvPr id="414" name="Shape 4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2575"/>
            <a:ext cx="8839203" cy="2585313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Shape 415"/>
          <p:cNvSpPr txBox="1"/>
          <p:nvPr>
            <p:ph type="title"/>
          </p:nvPr>
        </p:nvSpPr>
        <p:spPr>
          <a:xfrm>
            <a:off x="304800" y="-247059"/>
            <a:ext cx="8572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Activation functions</a:t>
            </a:r>
            <a:endParaRPr/>
          </a:p>
        </p:txBody>
      </p:sp>
      <p:sp>
        <p:nvSpPr>
          <p:cNvPr id="416" name="Shape 416"/>
          <p:cNvSpPr txBox="1"/>
          <p:nvPr/>
        </p:nvSpPr>
        <p:spPr>
          <a:xfrm>
            <a:off x="6941275" y="1552300"/>
            <a:ext cx="1370100" cy="44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60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rgbClr val="212121"/>
                </a:solidFill>
                <a:latin typeface="Consolas"/>
                <a:ea typeface="Consolas"/>
                <a:cs typeface="Consolas"/>
                <a:sym typeface="Consolas"/>
              </a:rPr>
              <a:t>tf.nn.relu</a:t>
            </a:r>
            <a:endParaRPr b="1" sz="1600">
              <a:solidFill>
                <a:srgbClr val="21212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7" name="Shape 417"/>
          <p:cNvSpPr txBox="1"/>
          <p:nvPr/>
        </p:nvSpPr>
        <p:spPr>
          <a:xfrm>
            <a:off x="4045675" y="1552300"/>
            <a:ext cx="1370100" cy="44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60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rgbClr val="212121"/>
                </a:solidFill>
                <a:latin typeface="Consolas"/>
                <a:ea typeface="Consolas"/>
                <a:cs typeface="Consolas"/>
                <a:sym typeface="Consolas"/>
              </a:rPr>
              <a:t>tf.tanh</a:t>
            </a:r>
            <a:endParaRPr b="1" sz="1600">
              <a:solidFill>
                <a:srgbClr val="21212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8" name="Shape 418"/>
          <p:cNvSpPr txBox="1"/>
          <p:nvPr/>
        </p:nvSpPr>
        <p:spPr>
          <a:xfrm>
            <a:off x="997675" y="1552300"/>
            <a:ext cx="1370100" cy="44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60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b="1" lang="en" sz="1600">
                <a:solidFill>
                  <a:srgbClr val="212121"/>
                </a:solidFill>
                <a:latin typeface="Consolas"/>
                <a:ea typeface="Consolas"/>
                <a:cs typeface="Consolas"/>
                <a:sym typeface="Consolas"/>
              </a:rPr>
              <a:t>tf.sigmoid</a:t>
            </a:r>
            <a:endParaRPr b="1" sz="1600">
              <a:solidFill>
                <a:srgbClr val="21212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NN tips</a:t>
            </a:r>
            <a:endParaRPr/>
          </a:p>
        </p:txBody>
      </p:sp>
      <p:sp>
        <p:nvSpPr>
          <p:cNvPr id="424" name="Shape 424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Char char="•"/>
            </a:pPr>
            <a:r>
              <a:rPr lang="en">
                <a:solidFill>
                  <a:srgbClr val="999999"/>
                </a:solidFill>
              </a:rPr>
              <a:t>Initilizing weights</a:t>
            </a:r>
            <a:endParaRPr>
              <a:solidFill>
                <a:srgbClr val="999999"/>
              </a:solidFill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Char char="•"/>
            </a:pPr>
            <a:r>
              <a:rPr lang="en">
                <a:solidFill>
                  <a:srgbClr val="999999"/>
                </a:solidFill>
              </a:rPr>
              <a:t>Activation functions</a:t>
            </a:r>
            <a:endParaRPr>
              <a:solidFill>
                <a:srgbClr val="999999"/>
              </a:solidFill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"/>
              <a:t>Regularization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"/>
              <a:t>Optimizers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Overfitting</a:t>
            </a:r>
            <a:endParaRPr/>
          </a:p>
        </p:txBody>
      </p:sp>
      <p:pic>
        <p:nvPicPr>
          <p:cNvPr id="430" name="Shape 4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665" y="1642433"/>
            <a:ext cx="3646500" cy="33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Shape 4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1269" y="3442836"/>
            <a:ext cx="515400" cy="45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Shape 4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88073" y="3155460"/>
            <a:ext cx="477600" cy="2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Shape 4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1365" y="1642433"/>
            <a:ext cx="3646500" cy="332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Shape 4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28970" y="3442836"/>
            <a:ext cx="515400" cy="45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Shape 4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5773" y="3155460"/>
            <a:ext cx="477600" cy="2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Am I overfitting?</a:t>
            </a:r>
            <a:endParaRPr/>
          </a:p>
        </p:txBody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x="1364883" y="1447787"/>
            <a:ext cx="64143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Gill Sans"/>
              <a:buChar char="•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Very high accuracy on the training dataset (eg: 0.99)</a:t>
            </a:r>
            <a:endParaRPr/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Gill Sans"/>
              <a:buChar char="•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Poor accuracy on the test data set (0.85)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961" y="1649377"/>
            <a:ext cx="7654079" cy="184474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/>
        </p:nvSpPr>
        <p:spPr>
          <a:xfrm>
            <a:off x="114300" y="114300"/>
            <a:ext cx="11250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</p:txBody>
      </p:sp>
      <p:sp>
        <p:nvSpPr>
          <p:cNvPr id="264" name="Shape 26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Gifts from Google and Line</a:t>
            </a:r>
            <a:endParaRPr/>
          </a:p>
        </p:txBody>
      </p:sp>
      <p:pic>
        <p:nvPicPr>
          <p:cNvPr id="265" name="Shape 2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8619" y="4429120"/>
            <a:ext cx="71437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0575" y="4456035"/>
            <a:ext cx="660553" cy="660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Solutions for overfitting</a:t>
            </a:r>
            <a:endParaRPr/>
          </a:p>
        </p:txBody>
      </p:sp>
      <p:sp>
        <p:nvSpPr>
          <p:cNvPr id="447" name="Shape 447"/>
          <p:cNvSpPr txBox="1"/>
          <p:nvPr>
            <p:ph idx="1" type="body"/>
          </p:nvPr>
        </p:nvSpPr>
        <p:spPr>
          <a:xfrm>
            <a:off x="1364883" y="1447787"/>
            <a:ext cx="64143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-26670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More training data!</a:t>
            </a:r>
            <a:endParaRPr/>
          </a:p>
          <a:p>
            <a:pPr indent="-2667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Reduce the number of features</a:t>
            </a:r>
            <a:endParaRPr/>
          </a:p>
          <a:p>
            <a:pPr indent="-266700" lvl="0" marL="406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</a:pPr>
            <a:r>
              <a:rPr b="1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Regularization</a:t>
            </a:r>
            <a:endParaRPr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Regularization</a:t>
            </a:r>
            <a:endParaRPr/>
          </a:p>
        </p:txBody>
      </p:sp>
      <p:sp>
        <p:nvSpPr>
          <p:cNvPr id="453" name="Shape 453"/>
          <p:cNvSpPr txBox="1"/>
          <p:nvPr>
            <p:ph idx="1" type="body"/>
          </p:nvPr>
        </p:nvSpPr>
        <p:spPr>
          <a:xfrm>
            <a:off x="1812726" y="1327501"/>
            <a:ext cx="55185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-26670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Let’s not have too big numbers in the weight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Regularization</a:t>
            </a:r>
            <a:endParaRPr/>
          </a:p>
        </p:txBody>
      </p:sp>
      <p:sp>
        <p:nvSpPr>
          <p:cNvPr id="459" name="Shape 459"/>
          <p:cNvSpPr txBox="1"/>
          <p:nvPr>
            <p:ph idx="1" type="body"/>
          </p:nvPr>
        </p:nvSpPr>
        <p:spPr>
          <a:xfrm>
            <a:off x="1812726" y="1327501"/>
            <a:ext cx="55185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-26670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</a:pPr>
            <a:r>
              <a:rPr b="0" i="0" lang="en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Let’s not have too big numbers in the weight </a:t>
            </a:r>
            <a:endParaRPr/>
          </a:p>
        </p:txBody>
      </p:sp>
      <p:pic>
        <p:nvPicPr>
          <p:cNvPr id="460" name="Shape 4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0858" y="3077866"/>
            <a:ext cx="1768500" cy="6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Shape 4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530426">
            <a:off x="5451818" y="2094652"/>
            <a:ext cx="2448778" cy="627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Shape 4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2726" y="4012278"/>
            <a:ext cx="5518500" cy="2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Shape 463"/>
          <p:cNvSpPr/>
          <p:nvPr/>
        </p:nvSpPr>
        <p:spPr>
          <a:xfrm>
            <a:off x="4370665" y="3097411"/>
            <a:ext cx="6885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cost</a:t>
            </a:r>
            <a:endParaRPr sz="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>
            <p:ph type="title"/>
          </p:nvPr>
        </p:nvSpPr>
        <p:spPr>
          <a:xfrm>
            <a:off x="47365" y="133945"/>
            <a:ext cx="90492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Dropout:  A Simple Way to Prevent  Neural Networks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from Overfitting [Srivastava et al. 2014]</a:t>
            </a:r>
            <a:endParaRPr/>
          </a:p>
        </p:txBody>
      </p:sp>
      <p:pic>
        <p:nvPicPr>
          <p:cNvPr id="469" name="Shape 4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7249" y="1260459"/>
            <a:ext cx="6129600" cy="313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Shape 4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60" y="-596"/>
            <a:ext cx="9146100" cy="514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Shape 4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628" y="25637"/>
            <a:ext cx="9165300" cy="512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TensorFlow implementation</a:t>
            </a:r>
            <a:endParaRPr/>
          </a:p>
        </p:txBody>
      </p:sp>
      <p:sp>
        <p:nvSpPr>
          <p:cNvPr id="485" name="Shape 485"/>
          <p:cNvSpPr/>
          <p:nvPr/>
        </p:nvSpPr>
        <p:spPr>
          <a:xfrm>
            <a:off x="2112450" y="1437750"/>
            <a:ext cx="4818300" cy="1420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i="0" lang="en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tf.placeholder(</a:t>
            </a:r>
            <a:r>
              <a:rPr b="1" i="0" lang="en" u="none" cap="none" strike="noStrike">
                <a:solidFill>
                  <a:srgbClr val="008F00"/>
                </a:solidFill>
                <a:latin typeface="Consolas"/>
                <a:ea typeface="Consolas"/>
                <a:cs typeface="Consolas"/>
                <a:sym typeface="Consolas"/>
              </a:rPr>
              <a:t>"float"</a:t>
            </a:r>
            <a:r>
              <a:rPr i="0" lang="en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i="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L1 = …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br>
              <a:rPr i="0" lang="en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L1_d = tf.nn.dropout(L1, </a:t>
            </a:r>
            <a:r>
              <a:rPr lang="en">
                <a:solidFill>
                  <a:srgbClr val="66009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266800" y="2875950"/>
            <a:ext cx="8707800" cy="17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TRAIN:</a:t>
            </a:r>
            <a:endParaRPr sz="500"/>
          </a:p>
          <a:p>
            <a:pPr indent="1778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sess.run(optimizer, </a:t>
            </a:r>
            <a:r>
              <a:rPr i="0" lang="en" sz="1300" u="none" cap="none" strike="noStrike">
                <a:solidFill>
                  <a:srgbClr val="7B23AA"/>
                </a:solidFill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i="0" lang="en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={X: batch_xs, Y: batch_ys, </a:t>
            </a:r>
            <a:r>
              <a:rPr lang="en">
                <a:solidFill>
                  <a:srgbClr val="66009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i="0" lang="en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i="0" lang="en" sz="1300" u="none" cap="none" strike="noStrike">
                <a:solidFill>
                  <a:srgbClr val="0433FF"/>
                </a:solidFill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i="0" lang="en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})</a:t>
            </a:r>
            <a:br>
              <a:rPr i="0" lang="en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EVALUATION:</a:t>
            </a:r>
            <a:endParaRPr sz="500"/>
          </a:p>
          <a:p>
            <a:pPr indent="1778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993"/>
              </a:buClr>
              <a:buFont typeface="Arial"/>
              <a:buNone/>
            </a:pPr>
            <a:r>
              <a:rPr b="1" i="0" lang="en" sz="1300" u="none" cap="none" strike="noStrike">
                <a:solidFill>
                  <a:srgbClr val="011993"/>
                </a:solidFill>
                <a:latin typeface="Consolas"/>
                <a:ea typeface="Consolas"/>
                <a:cs typeface="Consolas"/>
                <a:sym typeface="Consolas"/>
              </a:rPr>
              <a:t>print </a:t>
            </a:r>
            <a:r>
              <a:rPr b="1" i="0" lang="en" sz="1300" u="none" cap="none" strike="noStrike">
                <a:solidFill>
                  <a:srgbClr val="008F00"/>
                </a:solidFill>
                <a:latin typeface="Consolas"/>
                <a:ea typeface="Consolas"/>
                <a:cs typeface="Consolas"/>
                <a:sym typeface="Consolas"/>
              </a:rPr>
              <a:t>"Accuracy:"</a:t>
            </a:r>
            <a:r>
              <a:rPr i="0" lang="en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accuracy.eval({X: mnist.test.images, Y: mnist.test.labels, </a:t>
            </a:r>
            <a:r>
              <a:rPr lang="en">
                <a:solidFill>
                  <a:srgbClr val="66009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i="0" lang="en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i="0" lang="en" sz="1300" u="none" cap="none" strike="noStrike">
                <a:solidFill>
                  <a:srgbClr val="0433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/>
          <p:nvPr/>
        </p:nvSpPr>
        <p:spPr>
          <a:xfrm>
            <a:off x="4347225" y="199250"/>
            <a:ext cx="4778100" cy="6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>
                <a:latin typeface="Gill Sans"/>
                <a:ea typeface="Gill Sans"/>
                <a:cs typeface="Gill Sans"/>
                <a:sym typeface="Gill Sans"/>
              </a:rPr>
              <a:t>Dropout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for MNIST</a:t>
            </a:r>
            <a:endParaRPr sz="500"/>
          </a:p>
        </p:txBody>
      </p:sp>
      <p:sp>
        <p:nvSpPr>
          <p:cNvPr id="492" name="Shape 492"/>
          <p:cNvSpPr txBox="1"/>
          <p:nvPr/>
        </p:nvSpPr>
        <p:spPr>
          <a:xfrm>
            <a:off x="0" y="0"/>
            <a:ext cx="7649400" cy="49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dropout (keep_prob) rate  0.7 on training, but should be 1 for testing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tf.placeholder(tf.float32)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tf.get_variable(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"W1"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tf.nn.relu(tf.matmul(X, W1) + b1)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b="1" lang="en" sz="13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b="1"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b="1"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tf.get_variable(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"W2"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tf.nn.relu(tf.matmul(L1, W2) + b2)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tf.nn.dropout(L2, </a:t>
            </a:r>
            <a:r>
              <a:rPr b="1" lang="en" sz="13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b="1"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b="1"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 mnist.train.next_batch(batch_size)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feed_dict = {X: batch_xs, Y: batch_ys, </a:t>
            </a:r>
            <a:r>
              <a:rPr b="1" lang="en" sz="1300">
                <a:solidFill>
                  <a:srgbClr val="783F0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keep_prob: 0.7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c, _ = sess.run([cost, optimizer],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avg_cost += c / total_batch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correct_prediction = tf.equal(tf.argmax(hypothesis,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tf.argmax(Y,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tf.reduce_mean(tf.cast(correct_prediction, tf.float32))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X: mnist.test.images, Y: mnist.test.labels, </a:t>
            </a:r>
            <a:r>
              <a:rPr b="1" lang="en" sz="1300">
                <a:solidFill>
                  <a:srgbClr val="783F0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keep_prob: 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3" name="Shape 493"/>
          <p:cNvSpPr txBox="1"/>
          <p:nvPr/>
        </p:nvSpPr>
        <p:spPr>
          <a:xfrm>
            <a:off x="3175675" y="4737600"/>
            <a:ext cx="59682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https://github.com/hunkim/DeepLearningZeroToAll/blob/master/lab-10-5-mnist_nn_dropout.py</a:t>
            </a:r>
            <a:r>
              <a:rPr lang="en" sz="1100">
                <a:solidFill>
                  <a:schemeClr val="dk1"/>
                </a:solidFill>
              </a:rPr>
              <a:t> </a:t>
            </a:r>
            <a:endParaRPr sz="11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NN tips</a:t>
            </a:r>
            <a:endParaRPr/>
          </a:p>
        </p:txBody>
      </p:sp>
      <p:sp>
        <p:nvSpPr>
          <p:cNvPr id="499" name="Shape 499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Char char="•"/>
            </a:pPr>
            <a:r>
              <a:rPr lang="en">
                <a:solidFill>
                  <a:srgbClr val="999999"/>
                </a:solidFill>
              </a:rPr>
              <a:t>Initilizing weights</a:t>
            </a:r>
            <a:endParaRPr>
              <a:solidFill>
                <a:srgbClr val="999999"/>
              </a:solidFill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Char char="•"/>
            </a:pPr>
            <a:r>
              <a:rPr lang="en">
                <a:solidFill>
                  <a:srgbClr val="999999"/>
                </a:solidFill>
              </a:rPr>
              <a:t>Activation functions</a:t>
            </a:r>
            <a:endParaRPr>
              <a:solidFill>
                <a:srgbClr val="999999"/>
              </a:solidFill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Char char="•"/>
            </a:pPr>
            <a:r>
              <a:rPr lang="en">
                <a:solidFill>
                  <a:srgbClr val="999999"/>
                </a:solidFill>
              </a:rPr>
              <a:t>Regularization</a:t>
            </a:r>
            <a:endParaRPr>
              <a:solidFill>
                <a:srgbClr val="999999"/>
              </a:solidFill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"/>
              <a:t>Optimizers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Optimizer</a:t>
            </a:r>
            <a:r>
              <a:rPr lang="en"/>
              <a:t>s</a:t>
            </a:r>
            <a:endParaRPr/>
          </a:p>
        </p:txBody>
      </p:sp>
      <p:sp>
        <p:nvSpPr>
          <p:cNvPr id="505" name="Shape 505"/>
          <p:cNvSpPr txBox="1"/>
          <p:nvPr/>
        </p:nvSpPr>
        <p:spPr>
          <a:xfrm>
            <a:off x="842025" y="1191150"/>
            <a:ext cx="77103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6" name="Shape 506"/>
          <p:cNvSpPr txBox="1"/>
          <p:nvPr/>
        </p:nvSpPr>
        <p:spPr>
          <a:xfrm>
            <a:off x="5498575" y="4737600"/>
            <a:ext cx="36453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https://www.tensorflow.org/api_guides/python/train</a:t>
            </a:r>
            <a:r>
              <a:rPr lang="en" sz="1100">
                <a:solidFill>
                  <a:schemeClr val="dk1"/>
                </a:solidFill>
              </a:rPr>
              <a:t> 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Mechanics </a:t>
            </a:r>
            <a:endParaRPr/>
          </a:p>
        </p:txBody>
      </p:sp>
      <p:sp>
        <p:nvSpPr>
          <p:cNvPr id="272" name="Shape 272"/>
          <p:cNvSpPr txBox="1"/>
          <p:nvPr/>
        </p:nvSpPr>
        <p:spPr>
          <a:xfrm>
            <a:off x="1318525" y="1230775"/>
            <a:ext cx="33840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feed data and run graph (operation)</a:t>
            </a:r>
            <a:br>
              <a:rPr lang="en" sz="1400"/>
            </a:br>
            <a:r>
              <a:rPr b="1" i="1" lang="en" sz="1400"/>
              <a:t>sess.run (op, feed_dict={x: x_data}) </a:t>
            </a:r>
            <a:endParaRPr b="1" i="1"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73" name="Shape 273"/>
          <p:cNvSpPr txBox="1"/>
          <p:nvPr/>
        </p:nvSpPr>
        <p:spPr>
          <a:xfrm>
            <a:off x="7158250" y="3555456"/>
            <a:ext cx="33840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update variables </a:t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 the graph </a:t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(and return values)</a:t>
            </a:r>
            <a:r>
              <a:rPr b="1" lang="en" sz="1400"/>
              <a:t> </a:t>
            </a:r>
            <a:endParaRPr b="1"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grpSp>
        <p:nvGrpSpPr>
          <p:cNvPr id="274" name="Shape 274"/>
          <p:cNvGrpSpPr/>
          <p:nvPr/>
        </p:nvGrpSpPr>
        <p:grpSpPr>
          <a:xfrm>
            <a:off x="2947675" y="1707149"/>
            <a:ext cx="4345525" cy="3285000"/>
            <a:chOff x="2322525" y="1302249"/>
            <a:chExt cx="4345525" cy="3285000"/>
          </a:xfrm>
        </p:grpSpPr>
        <p:pic>
          <p:nvPicPr>
            <p:cNvPr id="275" name="Shape 27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22525" y="1302249"/>
              <a:ext cx="4345525" cy="3285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6" name="Shape 27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56025" y="2044163"/>
              <a:ext cx="1431725" cy="17652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7" name="Shape 2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3075" y="2956725"/>
            <a:ext cx="1290879" cy="86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Shape 2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9125" y="1314737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Shape 2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0825" y="3767475"/>
            <a:ext cx="357425" cy="35488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Shape 280"/>
          <p:cNvSpPr txBox="1"/>
          <p:nvPr/>
        </p:nvSpPr>
        <p:spPr>
          <a:xfrm>
            <a:off x="902050" y="3090550"/>
            <a:ext cx="23916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Build graph using </a:t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TensorFlow operations</a:t>
            </a:r>
            <a:endParaRPr sz="1400"/>
          </a:p>
        </p:txBody>
      </p:sp>
      <p:pic>
        <p:nvPicPr>
          <p:cNvPr id="281" name="Shape 28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4625" y="3178750"/>
            <a:ext cx="357425" cy="35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Optimizer</a:t>
            </a:r>
            <a:r>
              <a:rPr lang="en"/>
              <a:t>s</a:t>
            </a:r>
            <a:endParaRPr/>
          </a:p>
        </p:txBody>
      </p:sp>
      <p:sp>
        <p:nvSpPr>
          <p:cNvPr id="512" name="Shape 512"/>
          <p:cNvSpPr txBox="1"/>
          <p:nvPr/>
        </p:nvSpPr>
        <p:spPr>
          <a:xfrm>
            <a:off x="842025" y="1191150"/>
            <a:ext cx="77103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3" name="Shape 513"/>
          <p:cNvSpPr txBox="1"/>
          <p:nvPr/>
        </p:nvSpPr>
        <p:spPr>
          <a:xfrm>
            <a:off x="882625" y="1714650"/>
            <a:ext cx="6726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889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</a:pPr>
            <a:r>
              <a:rPr lang="en"/>
              <a:t> </a:t>
            </a:r>
            <a:r>
              <a:rPr lang="en">
                <a:solidFill>
                  <a:srgbClr val="039BE5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  <a:hlinkClick r:id="rId3"/>
              </a:rPr>
              <a:t>tf.train.AdadeltaOptimizer</a:t>
            </a:r>
            <a:endParaRPr>
              <a:solidFill>
                <a:srgbClr val="039BE5"/>
              </a:solidFill>
              <a:highlight>
                <a:srgbClr val="F7F7F7"/>
              </a:highlight>
              <a:latin typeface="Verdana"/>
              <a:ea typeface="Verdana"/>
              <a:cs typeface="Verdana"/>
              <a:sym typeface="Verdana"/>
              <a:hlinkClick r:id="rId4"/>
            </a:endParaRPr>
          </a:p>
          <a:p>
            <a:pPr indent="-88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</a:pPr>
            <a:r>
              <a:rPr lang="en"/>
              <a:t> </a:t>
            </a:r>
            <a:r>
              <a:rPr lang="en">
                <a:solidFill>
                  <a:srgbClr val="039BE5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  <a:hlinkClick r:id="rId5"/>
              </a:rPr>
              <a:t>tf.train.AdagradOptimizer</a:t>
            </a:r>
            <a:endParaRPr>
              <a:solidFill>
                <a:srgbClr val="039BE5"/>
              </a:solidFill>
              <a:highlight>
                <a:srgbClr val="F7F7F7"/>
              </a:highlight>
              <a:latin typeface="Verdana"/>
              <a:ea typeface="Verdana"/>
              <a:cs typeface="Verdana"/>
              <a:sym typeface="Verdana"/>
              <a:hlinkClick r:id="rId6"/>
            </a:endParaRPr>
          </a:p>
          <a:p>
            <a:pPr indent="-88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</a:pPr>
            <a:r>
              <a:rPr lang="en"/>
              <a:t> </a:t>
            </a:r>
            <a:r>
              <a:rPr lang="en">
                <a:solidFill>
                  <a:srgbClr val="039BE5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  <a:hlinkClick r:id="rId7"/>
              </a:rPr>
              <a:t>tf.train.AdagradDAOptimizer</a:t>
            </a:r>
            <a:endParaRPr>
              <a:solidFill>
                <a:srgbClr val="039BE5"/>
              </a:solidFill>
              <a:highlight>
                <a:srgbClr val="F7F7F7"/>
              </a:highlight>
              <a:latin typeface="Verdana"/>
              <a:ea typeface="Verdana"/>
              <a:cs typeface="Verdana"/>
              <a:sym typeface="Verdana"/>
              <a:hlinkClick r:id="rId8"/>
            </a:endParaRPr>
          </a:p>
          <a:p>
            <a:pPr indent="-88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</a:pPr>
            <a:r>
              <a:rPr lang="en"/>
              <a:t> </a:t>
            </a:r>
            <a:r>
              <a:rPr lang="en">
                <a:solidFill>
                  <a:srgbClr val="039BE5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  <a:hlinkClick r:id="rId9"/>
              </a:rPr>
              <a:t>tf.train.MomentumOptimizer</a:t>
            </a:r>
            <a:endParaRPr>
              <a:solidFill>
                <a:srgbClr val="039BE5"/>
              </a:solidFill>
              <a:highlight>
                <a:srgbClr val="F7F7F7"/>
              </a:highlight>
              <a:latin typeface="Verdana"/>
              <a:ea typeface="Verdana"/>
              <a:cs typeface="Verdana"/>
              <a:sym typeface="Verdana"/>
              <a:hlinkClick r:id="rId10"/>
            </a:endParaRPr>
          </a:p>
          <a:p>
            <a:pPr indent="-88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</a:pPr>
            <a:r>
              <a:rPr lang="en"/>
              <a:t> </a:t>
            </a:r>
            <a:r>
              <a:rPr lang="en">
                <a:solidFill>
                  <a:srgbClr val="039BE5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  <a:hlinkClick r:id="rId11"/>
              </a:rPr>
              <a:t>tf.train.AdamOptimizer</a:t>
            </a:r>
            <a:endParaRPr>
              <a:solidFill>
                <a:srgbClr val="039BE5"/>
              </a:solidFill>
              <a:highlight>
                <a:srgbClr val="F7F7F7"/>
              </a:highlight>
              <a:latin typeface="Verdana"/>
              <a:ea typeface="Verdana"/>
              <a:cs typeface="Verdana"/>
              <a:sym typeface="Verdana"/>
              <a:hlinkClick r:id="rId12"/>
            </a:endParaRPr>
          </a:p>
          <a:p>
            <a:pPr indent="-88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</a:pPr>
            <a:r>
              <a:rPr lang="en"/>
              <a:t> </a:t>
            </a:r>
            <a:r>
              <a:rPr lang="en">
                <a:solidFill>
                  <a:srgbClr val="039BE5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  <a:hlinkClick r:id="rId13"/>
              </a:rPr>
              <a:t>tf.train.FtrlOptimizer</a:t>
            </a:r>
            <a:endParaRPr>
              <a:solidFill>
                <a:srgbClr val="039BE5"/>
              </a:solidFill>
              <a:highlight>
                <a:srgbClr val="F7F7F7"/>
              </a:highlight>
              <a:latin typeface="Verdana"/>
              <a:ea typeface="Verdana"/>
              <a:cs typeface="Verdana"/>
              <a:sym typeface="Verdana"/>
              <a:hlinkClick r:id="rId14"/>
            </a:endParaRPr>
          </a:p>
          <a:p>
            <a:pPr indent="-88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</a:pPr>
            <a:r>
              <a:rPr lang="en"/>
              <a:t> </a:t>
            </a:r>
            <a:r>
              <a:rPr lang="en">
                <a:solidFill>
                  <a:srgbClr val="039BE5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  <a:hlinkClick r:id="rId15"/>
              </a:rPr>
              <a:t>tf.train.ProximalGradientDescentOptimizer</a:t>
            </a:r>
            <a:endParaRPr>
              <a:solidFill>
                <a:srgbClr val="039BE5"/>
              </a:solidFill>
              <a:highlight>
                <a:srgbClr val="F7F7F7"/>
              </a:highlight>
              <a:latin typeface="Verdana"/>
              <a:ea typeface="Verdana"/>
              <a:cs typeface="Verdana"/>
              <a:sym typeface="Verdana"/>
              <a:hlinkClick r:id="rId16"/>
            </a:endParaRPr>
          </a:p>
          <a:p>
            <a:pPr indent="-88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</a:pPr>
            <a:r>
              <a:rPr lang="en"/>
              <a:t> </a:t>
            </a:r>
            <a:r>
              <a:rPr lang="en">
                <a:solidFill>
                  <a:srgbClr val="039BE5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  <a:hlinkClick r:id="rId17"/>
              </a:rPr>
              <a:t>tf.train.ProximalAdagradOptimizer</a:t>
            </a:r>
            <a:endParaRPr>
              <a:solidFill>
                <a:srgbClr val="039BE5"/>
              </a:solidFill>
              <a:highlight>
                <a:srgbClr val="F7F7F7"/>
              </a:highlight>
              <a:latin typeface="Verdana"/>
              <a:ea typeface="Verdana"/>
              <a:cs typeface="Verdana"/>
              <a:sym typeface="Verdana"/>
              <a:hlinkClick r:id="rId18"/>
            </a:endParaRPr>
          </a:p>
          <a:p>
            <a:pPr indent="-88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</a:pPr>
            <a:r>
              <a:rPr lang="en"/>
              <a:t> </a:t>
            </a:r>
            <a:r>
              <a:rPr lang="en">
                <a:solidFill>
                  <a:srgbClr val="039BE5"/>
                </a:solidFill>
                <a:highlight>
                  <a:srgbClr val="F7F7F7"/>
                </a:highlight>
                <a:latin typeface="Verdana"/>
                <a:ea typeface="Verdana"/>
                <a:cs typeface="Verdana"/>
                <a:sym typeface="Verdana"/>
                <a:hlinkClick r:id="rId19"/>
              </a:rPr>
              <a:t>tf.train.RMSPropOptimizer</a:t>
            </a:r>
            <a:endParaRPr>
              <a:solidFill>
                <a:srgbClr val="039BE5"/>
              </a:solidFill>
              <a:highlight>
                <a:srgbClr val="F7F7F7"/>
              </a:highlight>
              <a:latin typeface="Verdana"/>
              <a:ea typeface="Verdana"/>
              <a:cs typeface="Verdana"/>
              <a:sym typeface="Verdana"/>
              <a:hlinkClick r:id="rId20"/>
            </a:endParaRPr>
          </a:p>
        </p:txBody>
      </p:sp>
      <p:sp>
        <p:nvSpPr>
          <p:cNvPr id="514" name="Shape 514"/>
          <p:cNvSpPr txBox="1"/>
          <p:nvPr/>
        </p:nvSpPr>
        <p:spPr>
          <a:xfrm>
            <a:off x="5498575" y="4737600"/>
            <a:ext cx="36453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21"/>
              </a:rPr>
              <a:t>https://www.tensorflow.org/api_guides/python/train</a:t>
            </a:r>
            <a:r>
              <a:rPr lang="en" sz="1100">
                <a:solidFill>
                  <a:schemeClr val="dk1"/>
                </a:solidFill>
              </a:rPr>
              <a:t> </a:t>
            </a:r>
            <a:endParaRPr sz="11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ADAM: a method for stochastic optimization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[Kingma et al. 2015]</a:t>
            </a:r>
            <a:endParaRPr/>
          </a:p>
        </p:txBody>
      </p:sp>
      <p:pic>
        <p:nvPicPr>
          <p:cNvPr id="520" name="Shape 5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5652" y="1238958"/>
            <a:ext cx="3907800" cy="364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Use Adam Optimizer</a:t>
            </a:r>
            <a:endParaRPr/>
          </a:p>
        </p:txBody>
      </p:sp>
      <p:sp>
        <p:nvSpPr>
          <p:cNvPr id="526" name="Shape 526"/>
          <p:cNvSpPr txBox="1"/>
          <p:nvPr/>
        </p:nvSpPr>
        <p:spPr>
          <a:xfrm>
            <a:off x="120775" y="1673950"/>
            <a:ext cx="8928000" cy="18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define cost/loss &amp; optimizer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tf.reduce_mean(tf.nn.softmax_cross_entropy_with_logits(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               logits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=hypothesis, 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=Y))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tf.train.</a:t>
            </a:r>
            <a:r>
              <a:rPr b="1" lang="en" sz="1600">
                <a:solidFill>
                  <a:srgbClr val="783F0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AdamOptimizer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=learning_rate).minimize(cost)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Shape 5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647" y="929015"/>
            <a:ext cx="2209940" cy="1403634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Shape 532"/>
          <p:cNvSpPr txBox="1"/>
          <p:nvPr>
            <p:ph type="title"/>
          </p:nvPr>
        </p:nvSpPr>
        <p:spPr>
          <a:xfrm>
            <a:off x="472884" y="1566976"/>
            <a:ext cx="81981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TensorFlow @UST</a:t>
            </a:r>
            <a:endParaRPr/>
          </a:p>
        </p:txBody>
      </p:sp>
      <p:sp>
        <p:nvSpPr>
          <p:cNvPr id="533" name="Shape 533"/>
          <p:cNvSpPr txBox="1"/>
          <p:nvPr>
            <p:ph idx="1" type="body"/>
          </p:nvPr>
        </p:nvSpPr>
        <p:spPr>
          <a:xfrm>
            <a:off x="1812726" y="3483694"/>
            <a:ext cx="5518500" cy="16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2300"/>
              <a:t>Day 2: CNN</a:t>
            </a:r>
            <a:endParaRPr sz="23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Sung Kim &lt;hunkim</a:t>
            </a:r>
            <a:r>
              <a:rPr lang="en" sz="2300"/>
              <a:t>+tfust@gmail.com&gt;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Shape 5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Shape 539"/>
          <p:cNvSpPr/>
          <p:nvPr/>
        </p:nvSpPr>
        <p:spPr>
          <a:xfrm>
            <a:off x="2679001" y="3912750"/>
            <a:ext cx="37860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  <a:endParaRPr sz="500"/>
          </a:p>
        </p:txBody>
      </p:sp>
      <p:sp>
        <p:nvSpPr>
          <p:cNvPr id="540" name="Shape 540"/>
          <p:cNvSpPr/>
          <p:nvPr/>
        </p:nvSpPr>
        <p:spPr>
          <a:xfrm>
            <a:off x="2971800" y="142875"/>
            <a:ext cx="3677400" cy="107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Shape 5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Shape 5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Shape 5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Shape 5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Shape 5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Machine Learning Basics</a:t>
            </a:r>
            <a:endParaRPr/>
          </a:p>
        </p:txBody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-3175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"/>
              <a:t>Linear Regression</a:t>
            </a:r>
            <a:endParaRPr/>
          </a:p>
          <a:p>
            <a:pPr indent="-3175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"/>
              <a:t>Logistic Regression (Binary classification)</a:t>
            </a:r>
            <a:endParaRPr/>
          </a:p>
          <a:p>
            <a:pPr indent="-3175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"/>
              <a:t>Softmax Classification</a:t>
            </a:r>
            <a:endParaRPr/>
          </a:p>
          <a:p>
            <a:pPr indent="-3175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"/>
              <a:t>Neural Networks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Shape 5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Shape 5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Shape 5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Shape 5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Shape 5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Shape 5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Shape 6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Shape 6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Shape 6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Shape 6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x="304800" y="-475659"/>
            <a:ext cx="8572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endParaRPr/>
          </a:p>
        </p:txBody>
      </p:sp>
      <p:pic>
        <p:nvPicPr>
          <p:cNvPr id="293" name="Shape 2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240" y="356146"/>
            <a:ext cx="1992000" cy="2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Shape 2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4446" y="2069834"/>
            <a:ext cx="3703500" cy="66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Shape 295"/>
          <p:cNvSpPr txBox="1"/>
          <p:nvPr/>
        </p:nvSpPr>
        <p:spPr>
          <a:xfrm>
            <a:off x="814400" y="771525"/>
            <a:ext cx="7691400" cy="12327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 = tf.Variable(</a:t>
            </a:r>
            <a:r>
              <a:rPr b="1"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tf.random_normal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4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Our hypothesis XW+b</a:t>
            </a:r>
            <a:endParaRPr i="1" sz="14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* W + b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6" name="Shape 296"/>
          <p:cNvSpPr txBox="1"/>
          <p:nvPr/>
        </p:nvSpPr>
        <p:spPr>
          <a:xfrm>
            <a:off x="814388" y="2843213"/>
            <a:ext cx="7691400" cy="5964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  <a:endParaRPr i="1" sz="14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tf.reduce_mean(tf.square(hypothesis - y_train))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7" name="Shape 297"/>
          <p:cNvSpPr txBox="1"/>
          <p:nvPr/>
        </p:nvSpPr>
        <p:spPr>
          <a:xfrm>
            <a:off x="778675" y="4069175"/>
            <a:ext cx="7691400" cy="7575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Minimize</a:t>
            </a:r>
            <a:endParaRPr i="1" sz="14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tf.train.GradientDescentOptimizer(</a:t>
            </a:r>
            <a:r>
              <a:rPr lang="en" sz="14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4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minimize(cost)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8" name="Shape 298"/>
          <p:cNvSpPr txBox="1"/>
          <p:nvPr/>
        </p:nvSpPr>
        <p:spPr>
          <a:xfrm>
            <a:off x="483394" y="361235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GradientDescent</a:t>
            </a:r>
            <a:endParaRPr sz="2000"/>
          </a:p>
        </p:txBody>
      </p:sp>
      <p:pic>
        <p:nvPicPr>
          <p:cNvPr id="299" name="Shape 2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50" y="328550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Shape 3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50" y="22239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450" y="3612350"/>
            <a:ext cx="357425" cy="35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24150" y="3592100"/>
            <a:ext cx="1992000" cy="3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Shape 6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Shape 621"/>
          <p:cNvSpPr/>
          <p:nvPr/>
        </p:nvSpPr>
        <p:spPr>
          <a:xfrm>
            <a:off x="4786600" y="3369525"/>
            <a:ext cx="3002100" cy="111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Shape 6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Shape 6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Shape 6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Shape 6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Shape 6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Shape 6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Shape 6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Shape 6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Shape 6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/>
        </p:nvSpPr>
        <p:spPr>
          <a:xfrm>
            <a:off x="702275" y="4707675"/>
            <a:ext cx="82314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  <a:endParaRPr i="1" sz="11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8" name="Shape 308"/>
          <p:cNvSpPr txBox="1"/>
          <p:nvPr>
            <p:ph type="title"/>
          </p:nvPr>
        </p:nvSpPr>
        <p:spPr>
          <a:xfrm>
            <a:off x="304800" y="-475659"/>
            <a:ext cx="8572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309" name="Shape 309"/>
          <p:cNvSpPr txBox="1"/>
          <p:nvPr/>
        </p:nvSpPr>
        <p:spPr>
          <a:xfrm>
            <a:off x="483394" y="452675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GradientDescent</a:t>
            </a:r>
            <a:endParaRPr sz="2000"/>
          </a:p>
        </p:txBody>
      </p:sp>
      <p:pic>
        <p:nvPicPr>
          <p:cNvPr id="310" name="Shape 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0" y="861950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Shape 3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0" y="26049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Shape 3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50" y="4526750"/>
            <a:ext cx="357425" cy="35488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Shape 313"/>
          <p:cNvSpPr txBox="1"/>
          <p:nvPr/>
        </p:nvSpPr>
        <p:spPr>
          <a:xfrm>
            <a:off x="483394" y="2543831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Cost?</a:t>
            </a:r>
            <a:endParaRPr sz="2000"/>
          </a:p>
        </p:txBody>
      </p:sp>
      <p:sp>
        <p:nvSpPr>
          <p:cNvPr id="314" name="Shape 314"/>
          <p:cNvSpPr txBox="1"/>
          <p:nvPr/>
        </p:nvSpPr>
        <p:spPr>
          <a:xfrm>
            <a:off x="483394" y="87710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Model? (Hypothesis?)</a:t>
            </a:r>
            <a:endParaRPr sz="2000"/>
          </a:p>
        </p:txBody>
      </p:sp>
      <p:pic>
        <p:nvPicPr>
          <p:cNvPr id="315" name="Shape 3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47950" y="4506500"/>
            <a:ext cx="1992000" cy="3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Shape 6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Shape 6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Shape 6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Shape 6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Shape 6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Shape 6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 txBox="1"/>
          <p:nvPr>
            <p:ph type="title"/>
          </p:nvPr>
        </p:nvSpPr>
        <p:spPr>
          <a:xfrm>
            <a:off x="-8188" y="133945"/>
            <a:ext cx="91605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Convolutional Neural Networks for Sentence Classification [Yoon Kim, 2014]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</p:txBody>
      </p:sp>
      <p:pic>
        <p:nvPicPr>
          <p:cNvPr id="702" name="Shape 7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7275" y="1495425"/>
            <a:ext cx="7029600" cy="34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Shape 707"/>
          <p:cNvPicPr preferRelativeResize="0"/>
          <p:nvPr/>
        </p:nvPicPr>
        <p:blipFill rotWithShape="1">
          <a:blip r:embed="rId3">
            <a:alphaModFix amt="12000"/>
          </a:blip>
          <a:srcRect b="0" l="0" r="0" t="0"/>
          <a:stretch/>
        </p:blipFill>
        <p:spPr>
          <a:xfrm>
            <a:off x="-333956" y="762497"/>
            <a:ext cx="9636900" cy="3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Shape 708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CNN Basics</a:t>
            </a:r>
            <a:endParaRPr/>
          </a:p>
        </p:txBody>
      </p:sp>
      <p:sp>
        <p:nvSpPr>
          <p:cNvPr id="709" name="Shape 709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710" name="Shape 710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711" name="Shape 71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2" name="Shape 712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713" name="Shape 7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pic>
        <p:nvPicPr>
          <p:cNvPr id="719" name="Shape 7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13" y="1275930"/>
            <a:ext cx="7880400" cy="30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Shape 720"/>
          <p:cNvSpPr/>
          <p:nvPr/>
        </p:nvSpPr>
        <p:spPr>
          <a:xfrm>
            <a:off x="4014175" y="4711825"/>
            <a:ext cx="49344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http://parse.ele.tue.nl/cluster/2/CNNArchitecture.jpg</a:t>
            </a:r>
            <a:r>
              <a:rPr b="0" i="0" lang="en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Shape 7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13" y="1147995"/>
            <a:ext cx="8244967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Shape 72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 for CT images</a:t>
            </a:r>
            <a:endParaRPr/>
          </a:p>
        </p:txBody>
      </p:sp>
      <p:sp>
        <p:nvSpPr>
          <p:cNvPr id="727" name="Shape 727"/>
          <p:cNvSpPr txBox="1"/>
          <p:nvPr/>
        </p:nvSpPr>
        <p:spPr>
          <a:xfrm>
            <a:off x="110725" y="4469100"/>
            <a:ext cx="88878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Asan Medical Center &amp; Microsoft Medical Bigdata Contest Winner by GeunYoung Lee and Alex Kim </a:t>
            </a:r>
            <a:endParaRPr sz="11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https://www.slideshare.net/GYLee3/ss-72966495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/>
        </p:nvSpPr>
        <p:spPr>
          <a:xfrm>
            <a:off x="702275" y="4707675"/>
            <a:ext cx="82314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  <a:endParaRPr i="1" sz="11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1" name="Shape 321"/>
          <p:cNvSpPr txBox="1"/>
          <p:nvPr>
            <p:ph type="title"/>
          </p:nvPr>
        </p:nvSpPr>
        <p:spPr>
          <a:xfrm>
            <a:off x="304800" y="-475659"/>
            <a:ext cx="8572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322" name="Shape 322"/>
          <p:cNvSpPr txBox="1"/>
          <p:nvPr/>
        </p:nvSpPr>
        <p:spPr>
          <a:xfrm>
            <a:off x="483394" y="452675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GradientDescent</a:t>
            </a:r>
            <a:endParaRPr sz="2000"/>
          </a:p>
        </p:txBody>
      </p:sp>
      <p:pic>
        <p:nvPicPr>
          <p:cNvPr id="323" name="Shape 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0" y="861950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Shape 3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0" y="2604912"/>
            <a:ext cx="357425" cy="35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Shape 3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50" y="4526750"/>
            <a:ext cx="357425" cy="35488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Shape 326"/>
          <p:cNvSpPr txBox="1"/>
          <p:nvPr/>
        </p:nvSpPr>
        <p:spPr>
          <a:xfrm>
            <a:off x="483394" y="2543831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Cost?</a:t>
            </a:r>
            <a:endParaRPr sz="2000"/>
          </a:p>
        </p:txBody>
      </p:sp>
      <p:sp>
        <p:nvSpPr>
          <p:cNvPr id="327" name="Shape 327"/>
          <p:cNvSpPr txBox="1"/>
          <p:nvPr/>
        </p:nvSpPr>
        <p:spPr>
          <a:xfrm>
            <a:off x="483394" y="87710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Model? (Hypothesis?)</a:t>
            </a:r>
            <a:endParaRPr sz="2000"/>
          </a:p>
        </p:txBody>
      </p:sp>
      <p:sp>
        <p:nvSpPr>
          <p:cNvPr id="328" name="Shape 328"/>
          <p:cNvSpPr txBox="1"/>
          <p:nvPr/>
        </p:nvSpPr>
        <p:spPr>
          <a:xfrm>
            <a:off x="627500" y="1801775"/>
            <a:ext cx="57756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W) + b)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29" name="Shape 3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275" y="1309725"/>
            <a:ext cx="4310351" cy="50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Shape 330"/>
          <p:cNvSpPr txBox="1"/>
          <p:nvPr/>
        </p:nvSpPr>
        <p:spPr>
          <a:xfrm>
            <a:off x="464400" y="3376650"/>
            <a:ext cx="127011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  <a:endParaRPr i="1" sz="16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-tf.reduce_mean(Y * tf.log(hypothesis) + 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Y) *</a:t>
            </a:r>
            <a:endParaRPr sz="160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tf.log(</a:t>
            </a:r>
            <a:r>
              <a:rPr lang="en" sz="16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hypothesis))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31" name="Shape 3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0600" y="2917376"/>
            <a:ext cx="5407698" cy="440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Shape 3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28550" y="1657400"/>
            <a:ext cx="3068125" cy="189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Shape 3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47950" y="4506500"/>
            <a:ext cx="1992000" cy="3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layer and max pooling </a:t>
            </a:r>
            <a:endParaRPr/>
          </a:p>
        </p:txBody>
      </p:sp>
      <p:pic>
        <p:nvPicPr>
          <p:cNvPr id="733" name="Shape 7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975" y="1404106"/>
            <a:ext cx="1216500" cy="328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Shape 7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4837" y="2487261"/>
            <a:ext cx="1216500" cy="47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Shape 7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2276" y="1683750"/>
            <a:ext cx="5350799" cy="245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convolution layer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onsolas"/>
                <a:ea typeface="Consolas"/>
                <a:cs typeface="Consolas"/>
                <a:sym typeface="Consolas"/>
              </a:rPr>
              <a:t>Stride: 1x1</a:t>
            </a:r>
            <a:endParaRPr sz="28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41" name="Shape 7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2145"/>
            <a:ext cx="4654552" cy="3418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Shape 7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8427" y="1465920"/>
            <a:ext cx="1797499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Shape 743"/>
          <p:cNvSpPr txBox="1"/>
          <p:nvPr/>
        </p:nvSpPr>
        <p:spPr>
          <a:xfrm>
            <a:off x="3045025" y="1625275"/>
            <a:ext cx="13455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3x3x1</a:t>
            </a:r>
            <a:endParaRPr sz="2000"/>
          </a:p>
        </p:txBody>
      </p:sp>
      <p:sp>
        <p:nvSpPr>
          <p:cNvPr id="744" name="Shape 744"/>
          <p:cNvSpPr txBox="1"/>
          <p:nvPr/>
        </p:nvSpPr>
        <p:spPr>
          <a:xfrm>
            <a:off x="2864575" y="1982125"/>
            <a:ext cx="18588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2</a:t>
            </a:r>
            <a:r>
              <a:rPr lang="en" sz="2000"/>
              <a:t>x2x1 filter</a:t>
            </a:r>
            <a:endParaRPr sz="2000"/>
          </a:p>
        </p:txBody>
      </p:sp>
      <p:pic>
        <p:nvPicPr>
          <p:cNvPr id="745" name="Shape 7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8500" y="1574570"/>
            <a:ext cx="1858800" cy="420880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Shape 746"/>
          <p:cNvSpPr/>
          <p:nvPr/>
        </p:nvSpPr>
        <p:spPr>
          <a:xfrm>
            <a:off x="4417100" y="1593350"/>
            <a:ext cx="531000" cy="48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Shape 7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304800"/>
            <a:ext cx="8300749" cy="448067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Shape 752"/>
          <p:cNvSpPr txBox="1"/>
          <p:nvPr>
            <p:ph type="title"/>
          </p:nvPr>
        </p:nvSpPr>
        <p:spPr>
          <a:xfrm>
            <a:off x="5671058" y="2781800"/>
            <a:ext cx="32277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Toy image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Shape 757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3250050" y="1677225"/>
            <a:ext cx="1147825" cy="2766226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Shape 758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convolution layer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Image: 1,3,3,1 image, Filter: 2,2,1,1, 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Stride: 1x1, Padding: VALID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9" name="Shape 759"/>
          <p:cNvSpPr txBox="1"/>
          <p:nvPr/>
        </p:nvSpPr>
        <p:spPr>
          <a:xfrm>
            <a:off x="3558475" y="2426700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760" name="Shape 760"/>
          <p:cNvSpPr txBox="1"/>
          <p:nvPr/>
        </p:nvSpPr>
        <p:spPr>
          <a:xfrm>
            <a:off x="3939475" y="1969500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761" name="Shape 761"/>
          <p:cNvSpPr txBox="1"/>
          <p:nvPr/>
        </p:nvSpPr>
        <p:spPr>
          <a:xfrm>
            <a:off x="3558475" y="3410238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762" name="Shape 762"/>
          <p:cNvSpPr txBox="1"/>
          <p:nvPr/>
        </p:nvSpPr>
        <p:spPr>
          <a:xfrm>
            <a:off x="3939475" y="2953038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B45F06"/>
              </a:solidFill>
            </a:endParaRPr>
          </a:p>
        </p:txBody>
      </p:sp>
      <p:pic>
        <p:nvPicPr>
          <p:cNvPr id="763" name="Shape 7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299" y="749200"/>
            <a:ext cx="1546525" cy="4328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4" name="Shape 764"/>
          <p:cNvGrpSpPr/>
          <p:nvPr/>
        </p:nvGrpSpPr>
        <p:grpSpPr>
          <a:xfrm>
            <a:off x="762114" y="981899"/>
            <a:ext cx="1409475" cy="3521550"/>
            <a:chOff x="762114" y="981899"/>
            <a:chExt cx="1409475" cy="3521550"/>
          </a:xfrm>
        </p:grpSpPr>
        <p:sp>
          <p:nvSpPr>
            <p:cNvPr id="765" name="Shape 765"/>
            <p:cNvSpPr txBox="1"/>
            <p:nvPr/>
          </p:nvSpPr>
          <p:spPr>
            <a:xfrm rot="-482792">
              <a:off x="811857" y="17723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766" name="Shape 766"/>
            <p:cNvSpPr txBox="1"/>
            <p:nvPr/>
          </p:nvSpPr>
          <p:spPr>
            <a:xfrm rot="-482792">
              <a:off x="1171332" y="13833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767" name="Shape 767"/>
            <p:cNvSpPr txBox="1"/>
            <p:nvPr/>
          </p:nvSpPr>
          <p:spPr>
            <a:xfrm rot="-482792">
              <a:off x="1522082" y="10217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768" name="Shape 768"/>
            <p:cNvSpPr txBox="1"/>
            <p:nvPr/>
          </p:nvSpPr>
          <p:spPr>
            <a:xfrm rot="-482792">
              <a:off x="800807" y="28020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769" name="Shape 769"/>
            <p:cNvSpPr txBox="1"/>
            <p:nvPr/>
          </p:nvSpPr>
          <p:spPr>
            <a:xfrm rot="-482792">
              <a:off x="1160282" y="24131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770" name="Shape 770"/>
            <p:cNvSpPr txBox="1"/>
            <p:nvPr/>
          </p:nvSpPr>
          <p:spPr>
            <a:xfrm rot="-482792">
              <a:off x="1511032" y="20514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771" name="Shape 771"/>
            <p:cNvSpPr txBox="1"/>
            <p:nvPr/>
          </p:nvSpPr>
          <p:spPr>
            <a:xfrm rot="-482792">
              <a:off x="800807" y="38688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772" name="Shape 772"/>
            <p:cNvSpPr txBox="1"/>
            <p:nvPr/>
          </p:nvSpPr>
          <p:spPr>
            <a:xfrm rot="-482792">
              <a:off x="1160282" y="34799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773" name="Shape 773"/>
            <p:cNvSpPr txBox="1"/>
            <p:nvPr/>
          </p:nvSpPr>
          <p:spPr>
            <a:xfrm rot="-482792">
              <a:off x="1511032" y="31182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>
                <a:solidFill>
                  <a:srgbClr val="45818E"/>
                </a:solidFill>
              </a:endParaRPr>
            </a:p>
          </p:txBody>
        </p:sp>
      </p:grpSp>
      <p:sp>
        <p:nvSpPr>
          <p:cNvPr id="774" name="Shape 774"/>
          <p:cNvSpPr txBox="1"/>
          <p:nvPr/>
        </p:nvSpPr>
        <p:spPr>
          <a:xfrm>
            <a:off x="3329875" y="4175300"/>
            <a:ext cx="30000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[[[[1.]],[[1.]]],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[[[1.]],[[1.]]]]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shape=(2,2,1,1)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75" name="Shape 7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9752" y="1280345"/>
            <a:ext cx="1797499" cy="3418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Image: 1,3,3,1 image, Filter: 2,2,1,1, Stride: 1x1, Padding: VALID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81" name="Shape 7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75" y="478132"/>
            <a:ext cx="9143999" cy="45891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2" name="Shape 782"/>
          <p:cNvGrpSpPr/>
          <p:nvPr/>
        </p:nvGrpSpPr>
        <p:grpSpPr>
          <a:xfrm>
            <a:off x="5892760" y="2536880"/>
            <a:ext cx="2873847" cy="2651853"/>
            <a:chOff x="406299" y="749200"/>
            <a:chExt cx="4143976" cy="4328850"/>
          </a:xfrm>
        </p:grpSpPr>
        <p:pic>
          <p:nvPicPr>
            <p:cNvPr id="783" name="Shape 783"/>
            <p:cNvPicPr preferRelativeResize="0"/>
            <p:nvPr/>
          </p:nvPicPr>
          <p:blipFill>
            <a:blip r:embed="rId4">
              <a:alphaModFix amt="44000"/>
            </a:blip>
            <a:stretch>
              <a:fillRect/>
            </a:stretch>
          </p:blipFill>
          <p:spPr>
            <a:xfrm>
              <a:off x="3250050" y="1677225"/>
              <a:ext cx="1147825" cy="2766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4" name="Shape 784"/>
            <p:cNvSpPr txBox="1"/>
            <p:nvPr/>
          </p:nvSpPr>
          <p:spPr>
            <a:xfrm>
              <a:off x="3558475" y="2426700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B45F06"/>
                </a:solidFill>
              </a:endParaRPr>
            </a:p>
          </p:txBody>
        </p:sp>
        <p:sp>
          <p:nvSpPr>
            <p:cNvPr id="785" name="Shape 785"/>
            <p:cNvSpPr txBox="1"/>
            <p:nvPr/>
          </p:nvSpPr>
          <p:spPr>
            <a:xfrm>
              <a:off x="3939475" y="1969500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B45F06"/>
                </a:solidFill>
              </a:endParaRPr>
            </a:p>
          </p:txBody>
        </p:sp>
        <p:sp>
          <p:nvSpPr>
            <p:cNvPr id="786" name="Shape 786"/>
            <p:cNvSpPr txBox="1"/>
            <p:nvPr/>
          </p:nvSpPr>
          <p:spPr>
            <a:xfrm>
              <a:off x="3558475" y="3410238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B45F06"/>
                </a:solidFill>
              </a:endParaRPr>
            </a:p>
          </p:txBody>
        </p:sp>
        <p:sp>
          <p:nvSpPr>
            <p:cNvPr id="787" name="Shape 787"/>
            <p:cNvSpPr txBox="1"/>
            <p:nvPr/>
          </p:nvSpPr>
          <p:spPr>
            <a:xfrm>
              <a:off x="3939475" y="2953038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B45F06"/>
                </a:solidFill>
              </a:endParaRPr>
            </a:p>
          </p:txBody>
        </p:sp>
        <p:pic>
          <p:nvPicPr>
            <p:cNvPr id="788" name="Shape 78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6299" y="749200"/>
              <a:ext cx="1546525" cy="43288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89" name="Shape 789"/>
            <p:cNvGrpSpPr/>
            <p:nvPr/>
          </p:nvGrpSpPr>
          <p:grpSpPr>
            <a:xfrm>
              <a:off x="762114" y="981899"/>
              <a:ext cx="1409475" cy="3521550"/>
              <a:chOff x="762114" y="981899"/>
              <a:chExt cx="1409475" cy="3521550"/>
            </a:xfrm>
          </p:grpSpPr>
          <p:sp>
            <p:nvSpPr>
              <p:cNvPr id="790" name="Shape 790"/>
              <p:cNvSpPr txBox="1"/>
              <p:nvPr/>
            </p:nvSpPr>
            <p:spPr>
              <a:xfrm rot="-482792">
                <a:off x="811857" y="17723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791" name="Shape 791"/>
              <p:cNvSpPr txBox="1"/>
              <p:nvPr/>
            </p:nvSpPr>
            <p:spPr>
              <a:xfrm rot="-482792">
                <a:off x="1171332" y="13833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792" name="Shape 792"/>
              <p:cNvSpPr txBox="1"/>
              <p:nvPr/>
            </p:nvSpPr>
            <p:spPr>
              <a:xfrm rot="-482792">
                <a:off x="1522082" y="10217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793" name="Shape 793"/>
              <p:cNvSpPr txBox="1"/>
              <p:nvPr/>
            </p:nvSpPr>
            <p:spPr>
              <a:xfrm rot="-482792">
                <a:off x="800807" y="28020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794" name="Shape 794"/>
              <p:cNvSpPr txBox="1"/>
              <p:nvPr/>
            </p:nvSpPr>
            <p:spPr>
              <a:xfrm rot="-482792">
                <a:off x="1160282" y="24131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5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795" name="Shape 795"/>
              <p:cNvSpPr txBox="1"/>
              <p:nvPr/>
            </p:nvSpPr>
            <p:spPr>
              <a:xfrm rot="-482792">
                <a:off x="1511032" y="20514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6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796" name="Shape 796"/>
              <p:cNvSpPr txBox="1"/>
              <p:nvPr/>
            </p:nvSpPr>
            <p:spPr>
              <a:xfrm rot="-482792">
                <a:off x="800807" y="38688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7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797" name="Shape 797"/>
              <p:cNvSpPr txBox="1"/>
              <p:nvPr/>
            </p:nvSpPr>
            <p:spPr>
              <a:xfrm rot="-482792">
                <a:off x="1160282" y="34799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8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798" name="Shape 798"/>
              <p:cNvSpPr txBox="1"/>
              <p:nvPr/>
            </p:nvSpPr>
            <p:spPr>
              <a:xfrm rot="-482792">
                <a:off x="1511032" y="31182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9</a:t>
                </a:r>
                <a:endParaRPr>
                  <a:solidFill>
                    <a:srgbClr val="45818E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" name="Shape 803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3250050" y="1677225"/>
            <a:ext cx="1147825" cy="2766226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Shape 804"/>
          <p:cNvSpPr txBox="1"/>
          <p:nvPr/>
        </p:nvSpPr>
        <p:spPr>
          <a:xfrm>
            <a:off x="3558475" y="2426700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805" name="Shape 805"/>
          <p:cNvSpPr txBox="1"/>
          <p:nvPr/>
        </p:nvSpPr>
        <p:spPr>
          <a:xfrm>
            <a:off x="3939475" y="1969500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806" name="Shape 806"/>
          <p:cNvSpPr txBox="1"/>
          <p:nvPr/>
        </p:nvSpPr>
        <p:spPr>
          <a:xfrm>
            <a:off x="3558475" y="3410238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B45F06"/>
              </a:solidFill>
            </a:endParaRPr>
          </a:p>
        </p:txBody>
      </p:sp>
      <p:sp>
        <p:nvSpPr>
          <p:cNvPr id="807" name="Shape 807"/>
          <p:cNvSpPr txBox="1"/>
          <p:nvPr/>
        </p:nvSpPr>
        <p:spPr>
          <a:xfrm>
            <a:off x="3939475" y="2953038"/>
            <a:ext cx="61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solidFill>
                <a:srgbClr val="B45F06"/>
              </a:solidFill>
            </a:endParaRPr>
          </a:p>
        </p:txBody>
      </p:sp>
      <p:pic>
        <p:nvPicPr>
          <p:cNvPr id="808" name="Shape 8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299" y="749200"/>
            <a:ext cx="1546525" cy="4328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9" name="Shape 809"/>
          <p:cNvGrpSpPr/>
          <p:nvPr/>
        </p:nvGrpSpPr>
        <p:grpSpPr>
          <a:xfrm>
            <a:off x="762114" y="981899"/>
            <a:ext cx="1409475" cy="3521550"/>
            <a:chOff x="762114" y="981899"/>
            <a:chExt cx="1409475" cy="3521550"/>
          </a:xfrm>
        </p:grpSpPr>
        <p:sp>
          <p:nvSpPr>
            <p:cNvPr id="810" name="Shape 810"/>
            <p:cNvSpPr txBox="1"/>
            <p:nvPr/>
          </p:nvSpPr>
          <p:spPr>
            <a:xfrm rot="-482792">
              <a:off x="811857" y="17723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811" name="Shape 811"/>
            <p:cNvSpPr txBox="1"/>
            <p:nvPr/>
          </p:nvSpPr>
          <p:spPr>
            <a:xfrm rot="-482792">
              <a:off x="1171332" y="13833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812" name="Shape 812"/>
            <p:cNvSpPr txBox="1"/>
            <p:nvPr/>
          </p:nvSpPr>
          <p:spPr>
            <a:xfrm rot="-482792">
              <a:off x="1522082" y="10217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813" name="Shape 813"/>
            <p:cNvSpPr txBox="1"/>
            <p:nvPr/>
          </p:nvSpPr>
          <p:spPr>
            <a:xfrm rot="-482792">
              <a:off x="800807" y="28020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814" name="Shape 814"/>
            <p:cNvSpPr txBox="1"/>
            <p:nvPr/>
          </p:nvSpPr>
          <p:spPr>
            <a:xfrm rot="-482792">
              <a:off x="1160282" y="24131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815" name="Shape 815"/>
            <p:cNvSpPr txBox="1"/>
            <p:nvPr/>
          </p:nvSpPr>
          <p:spPr>
            <a:xfrm rot="-482792">
              <a:off x="1511032" y="20514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816" name="Shape 816"/>
            <p:cNvSpPr txBox="1"/>
            <p:nvPr/>
          </p:nvSpPr>
          <p:spPr>
            <a:xfrm rot="-482792">
              <a:off x="800807" y="38688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817" name="Shape 817"/>
            <p:cNvSpPr txBox="1"/>
            <p:nvPr/>
          </p:nvSpPr>
          <p:spPr>
            <a:xfrm rot="-482792">
              <a:off x="1160282" y="34799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818" name="Shape 818"/>
            <p:cNvSpPr txBox="1"/>
            <p:nvPr/>
          </p:nvSpPr>
          <p:spPr>
            <a:xfrm rot="-482792">
              <a:off x="1511032" y="31182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>
                <a:solidFill>
                  <a:srgbClr val="45818E"/>
                </a:solidFill>
              </a:endParaRPr>
            </a:p>
          </p:txBody>
        </p:sp>
      </p:grpSp>
      <p:pic>
        <p:nvPicPr>
          <p:cNvPr id="819" name="Shape 8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9752" y="1280345"/>
            <a:ext cx="1797499" cy="3418955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Shape 820"/>
          <p:cNvSpPr txBox="1"/>
          <p:nvPr/>
        </p:nvSpPr>
        <p:spPr>
          <a:xfrm rot="-482792">
            <a:off x="1839107" y="681836"/>
            <a:ext cx="610814" cy="5947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>
              <a:solidFill>
                <a:srgbClr val="45818E"/>
              </a:solidFill>
            </a:endParaRPr>
          </a:p>
        </p:txBody>
      </p:sp>
      <p:sp>
        <p:nvSpPr>
          <p:cNvPr id="821" name="Shape 821"/>
          <p:cNvSpPr txBox="1"/>
          <p:nvPr/>
        </p:nvSpPr>
        <p:spPr>
          <a:xfrm rot="-482792">
            <a:off x="1839107" y="1748636"/>
            <a:ext cx="610814" cy="5947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>
              <a:solidFill>
                <a:srgbClr val="45818E"/>
              </a:solidFill>
            </a:endParaRPr>
          </a:p>
        </p:txBody>
      </p:sp>
      <p:sp>
        <p:nvSpPr>
          <p:cNvPr id="822" name="Shape 822"/>
          <p:cNvSpPr txBox="1"/>
          <p:nvPr/>
        </p:nvSpPr>
        <p:spPr>
          <a:xfrm rot="-482792">
            <a:off x="1839107" y="2815436"/>
            <a:ext cx="610814" cy="5947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>
              <a:solidFill>
                <a:srgbClr val="45818E"/>
              </a:solidFill>
            </a:endParaRPr>
          </a:p>
        </p:txBody>
      </p:sp>
      <p:grpSp>
        <p:nvGrpSpPr>
          <p:cNvPr id="823" name="Shape 823"/>
          <p:cNvGrpSpPr/>
          <p:nvPr/>
        </p:nvGrpSpPr>
        <p:grpSpPr>
          <a:xfrm>
            <a:off x="838314" y="3764249"/>
            <a:ext cx="1398425" cy="1425000"/>
            <a:chOff x="762114" y="3078449"/>
            <a:chExt cx="1398425" cy="1425000"/>
          </a:xfrm>
        </p:grpSpPr>
        <p:sp>
          <p:nvSpPr>
            <p:cNvPr id="824" name="Shape 824"/>
            <p:cNvSpPr txBox="1"/>
            <p:nvPr/>
          </p:nvSpPr>
          <p:spPr>
            <a:xfrm rot="-482792">
              <a:off x="800807" y="38688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825" name="Shape 825"/>
            <p:cNvSpPr txBox="1"/>
            <p:nvPr/>
          </p:nvSpPr>
          <p:spPr>
            <a:xfrm rot="-482792">
              <a:off x="1160282" y="347991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826" name="Shape 826"/>
            <p:cNvSpPr txBox="1"/>
            <p:nvPr/>
          </p:nvSpPr>
          <p:spPr>
            <a:xfrm rot="-482792">
              <a:off x="1511032" y="3118261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>
                <a:solidFill>
                  <a:srgbClr val="45818E"/>
                </a:solidFill>
              </a:endParaRPr>
            </a:p>
          </p:txBody>
        </p:sp>
      </p:grpSp>
      <p:sp>
        <p:nvSpPr>
          <p:cNvPr id="827" name="Shape 827"/>
          <p:cNvSpPr txBox="1"/>
          <p:nvPr/>
        </p:nvSpPr>
        <p:spPr>
          <a:xfrm rot="-482792">
            <a:off x="1915307" y="3425036"/>
            <a:ext cx="610814" cy="5947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>
              <a:solidFill>
                <a:srgbClr val="45818E"/>
              </a:solidFill>
            </a:endParaRPr>
          </a:p>
        </p:txBody>
      </p:sp>
      <p:sp>
        <p:nvSpPr>
          <p:cNvPr id="828" name="Shape 828"/>
          <p:cNvSpPr txBox="1"/>
          <p:nvPr/>
        </p:nvSpPr>
        <p:spPr>
          <a:xfrm>
            <a:off x="7866050" y="3789050"/>
            <a:ext cx="311700" cy="37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9" name="Shape 829"/>
          <p:cNvSpPr txBox="1"/>
          <p:nvPr/>
        </p:nvSpPr>
        <p:spPr>
          <a:xfrm>
            <a:off x="8295550" y="2426700"/>
            <a:ext cx="311700" cy="37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2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0" name="Shape 830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convolution layer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Image: 1,3,3,1 image, Filter: 2,2,1,1, Stride: 1x1, Padding: </a:t>
            </a: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SAME</a:t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Shape 835"/>
          <p:cNvSpPr txBox="1"/>
          <p:nvPr>
            <p:ph type="title"/>
          </p:nvPr>
        </p:nvSpPr>
        <p:spPr>
          <a:xfrm>
            <a:off x="-8188" y="-399455"/>
            <a:ext cx="9160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Image: 1,3,3,1 image, Filter: 2,2,1,1, Stride: 1x1, Padding: SAME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36" name="Shape 8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00" y="406166"/>
            <a:ext cx="9143999" cy="47373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7" name="Shape 837"/>
          <p:cNvGrpSpPr/>
          <p:nvPr/>
        </p:nvGrpSpPr>
        <p:grpSpPr>
          <a:xfrm>
            <a:off x="5859360" y="2585361"/>
            <a:ext cx="2753258" cy="2500519"/>
            <a:chOff x="406299" y="642024"/>
            <a:chExt cx="4143976" cy="4547225"/>
          </a:xfrm>
        </p:grpSpPr>
        <p:pic>
          <p:nvPicPr>
            <p:cNvPr id="838" name="Shape 838"/>
            <p:cNvPicPr preferRelativeResize="0"/>
            <p:nvPr/>
          </p:nvPicPr>
          <p:blipFill>
            <a:blip r:embed="rId4">
              <a:alphaModFix amt="44000"/>
            </a:blip>
            <a:stretch>
              <a:fillRect/>
            </a:stretch>
          </p:blipFill>
          <p:spPr>
            <a:xfrm>
              <a:off x="3250050" y="1677225"/>
              <a:ext cx="1147825" cy="27662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9" name="Shape 839"/>
            <p:cNvSpPr txBox="1"/>
            <p:nvPr/>
          </p:nvSpPr>
          <p:spPr>
            <a:xfrm>
              <a:off x="3558475" y="2426700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B45F06"/>
                </a:solidFill>
              </a:endParaRPr>
            </a:p>
          </p:txBody>
        </p:sp>
        <p:sp>
          <p:nvSpPr>
            <p:cNvPr id="840" name="Shape 840"/>
            <p:cNvSpPr txBox="1"/>
            <p:nvPr/>
          </p:nvSpPr>
          <p:spPr>
            <a:xfrm>
              <a:off x="3939475" y="1969500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B45F06"/>
                </a:solidFill>
              </a:endParaRPr>
            </a:p>
          </p:txBody>
        </p:sp>
        <p:sp>
          <p:nvSpPr>
            <p:cNvPr id="841" name="Shape 841"/>
            <p:cNvSpPr txBox="1"/>
            <p:nvPr/>
          </p:nvSpPr>
          <p:spPr>
            <a:xfrm>
              <a:off x="3558475" y="3410238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B45F06"/>
                </a:solidFill>
              </a:endParaRPr>
            </a:p>
          </p:txBody>
        </p:sp>
        <p:sp>
          <p:nvSpPr>
            <p:cNvPr id="842" name="Shape 842"/>
            <p:cNvSpPr txBox="1"/>
            <p:nvPr/>
          </p:nvSpPr>
          <p:spPr>
            <a:xfrm>
              <a:off x="3939475" y="2953038"/>
              <a:ext cx="6108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45F0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>
                <a:solidFill>
                  <a:srgbClr val="B45F06"/>
                </a:solidFill>
              </a:endParaRPr>
            </a:p>
          </p:txBody>
        </p:sp>
        <p:pic>
          <p:nvPicPr>
            <p:cNvPr id="843" name="Shape 8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6299" y="749200"/>
              <a:ext cx="1546525" cy="43288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44" name="Shape 844"/>
            <p:cNvGrpSpPr/>
            <p:nvPr/>
          </p:nvGrpSpPr>
          <p:grpSpPr>
            <a:xfrm>
              <a:off x="762114" y="981899"/>
              <a:ext cx="1409475" cy="3521550"/>
              <a:chOff x="762114" y="981899"/>
              <a:chExt cx="1409475" cy="3521550"/>
            </a:xfrm>
          </p:grpSpPr>
          <p:sp>
            <p:nvSpPr>
              <p:cNvPr id="845" name="Shape 845"/>
              <p:cNvSpPr txBox="1"/>
              <p:nvPr/>
            </p:nvSpPr>
            <p:spPr>
              <a:xfrm rot="-482792">
                <a:off x="811857" y="17723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846" name="Shape 846"/>
              <p:cNvSpPr txBox="1"/>
              <p:nvPr/>
            </p:nvSpPr>
            <p:spPr>
              <a:xfrm rot="-482792">
                <a:off x="1171332" y="13833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847" name="Shape 847"/>
              <p:cNvSpPr txBox="1"/>
              <p:nvPr/>
            </p:nvSpPr>
            <p:spPr>
              <a:xfrm rot="-482792">
                <a:off x="1522082" y="10217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848" name="Shape 848"/>
              <p:cNvSpPr txBox="1"/>
              <p:nvPr/>
            </p:nvSpPr>
            <p:spPr>
              <a:xfrm rot="-482792">
                <a:off x="800807" y="28020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849" name="Shape 849"/>
              <p:cNvSpPr txBox="1"/>
              <p:nvPr/>
            </p:nvSpPr>
            <p:spPr>
              <a:xfrm rot="-482792">
                <a:off x="1160282" y="24131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5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850" name="Shape 850"/>
              <p:cNvSpPr txBox="1"/>
              <p:nvPr/>
            </p:nvSpPr>
            <p:spPr>
              <a:xfrm rot="-482792">
                <a:off x="1511032" y="20514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6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851" name="Shape 851"/>
              <p:cNvSpPr txBox="1"/>
              <p:nvPr/>
            </p:nvSpPr>
            <p:spPr>
              <a:xfrm rot="-482792">
                <a:off x="800807" y="38688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7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852" name="Shape 852"/>
              <p:cNvSpPr txBox="1"/>
              <p:nvPr/>
            </p:nvSpPr>
            <p:spPr>
              <a:xfrm rot="-482792">
                <a:off x="1160282" y="34799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8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853" name="Shape 853"/>
              <p:cNvSpPr txBox="1"/>
              <p:nvPr/>
            </p:nvSpPr>
            <p:spPr>
              <a:xfrm rot="-482792">
                <a:off x="1511032" y="31182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9</a:t>
                </a:r>
                <a:endParaRPr>
                  <a:solidFill>
                    <a:srgbClr val="45818E"/>
                  </a:solidFill>
                </a:endParaRPr>
              </a:p>
            </p:txBody>
          </p:sp>
        </p:grpSp>
        <p:sp>
          <p:nvSpPr>
            <p:cNvPr id="854" name="Shape 854"/>
            <p:cNvSpPr txBox="1"/>
            <p:nvPr/>
          </p:nvSpPr>
          <p:spPr>
            <a:xfrm rot="-482792">
              <a:off x="1839107" y="681836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855" name="Shape 855"/>
            <p:cNvSpPr txBox="1"/>
            <p:nvPr/>
          </p:nvSpPr>
          <p:spPr>
            <a:xfrm rot="-482792">
              <a:off x="1839107" y="1748636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>
                <a:solidFill>
                  <a:srgbClr val="45818E"/>
                </a:solidFill>
              </a:endParaRPr>
            </a:p>
          </p:txBody>
        </p:sp>
        <p:sp>
          <p:nvSpPr>
            <p:cNvPr id="856" name="Shape 856"/>
            <p:cNvSpPr txBox="1"/>
            <p:nvPr/>
          </p:nvSpPr>
          <p:spPr>
            <a:xfrm rot="-482792">
              <a:off x="1839107" y="2815436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>
                <a:solidFill>
                  <a:srgbClr val="45818E"/>
                </a:solidFill>
              </a:endParaRPr>
            </a:p>
          </p:txBody>
        </p:sp>
        <p:grpSp>
          <p:nvGrpSpPr>
            <p:cNvPr id="857" name="Shape 857"/>
            <p:cNvGrpSpPr/>
            <p:nvPr/>
          </p:nvGrpSpPr>
          <p:grpSpPr>
            <a:xfrm>
              <a:off x="838314" y="3764249"/>
              <a:ext cx="1398425" cy="1425000"/>
              <a:chOff x="762114" y="3078449"/>
              <a:chExt cx="1398425" cy="1425000"/>
            </a:xfrm>
          </p:grpSpPr>
          <p:sp>
            <p:nvSpPr>
              <p:cNvPr id="858" name="Shape 858"/>
              <p:cNvSpPr txBox="1"/>
              <p:nvPr/>
            </p:nvSpPr>
            <p:spPr>
              <a:xfrm rot="-482792">
                <a:off x="800807" y="38688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859" name="Shape 859"/>
              <p:cNvSpPr txBox="1"/>
              <p:nvPr/>
            </p:nvSpPr>
            <p:spPr>
              <a:xfrm rot="-482792">
                <a:off x="1160282" y="347991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</a:t>
                </a:r>
                <a:endParaRPr>
                  <a:solidFill>
                    <a:srgbClr val="45818E"/>
                  </a:solidFill>
                </a:endParaRPr>
              </a:p>
            </p:txBody>
          </p:sp>
          <p:sp>
            <p:nvSpPr>
              <p:cNvPr id="860" name="Shape 860"/>
              <p:cNvSpPr txBox="1"/>
              <p:nvPr/>
            </p:nvSpPr>
            <p:spPr>
              <a:xfrm rot="-482792">
                <a:off x="1511032" y="3118261"/>
                <a:ext cx="610814" cy="5947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5818E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0</a:t>
                </a:r>
                <a:endParaRPr>
                  <a:solidFill>
                    <a:srgbClr val="45818E"/>
                  </a:solidFill>
                </a:endParaRPr>
              </a:p>
            </p:txBody>
          </p:sp>
        </p:grpSp>
        <p:sp>
          <p:nvSpPr>
            <p:cNvPr id="861" name="Shape 861"/>
            <p:cNvSpPr txBox="1"/>
            <p:nvPr/>
          </p:nvSpPr>
          <p:spPr>
            <a:xfrm rot="-482792">
              <a:off x="1915307" y="3425036"/>
              <a:ext cx="610814" cy="5947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>
                <a:solidFill>
                  <a:srgbClr val="45818E"/>
                </a:solidFill>
              </a:endParaRPr>
            </a:p>
          </p:txBody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6" name="Shape 8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02" y="0"/>
            <a:ext cx="8493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 txBox="1"/>
          <p:nvPr>
            <p:ph type="title"/>
          </p:nvPr>
        </p:nvSpPr>
        <p:spPr>
          <a:xfrm>
            <a:off x="1998550" y="133950"/>
            <a:ext cx="7153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Pooling</a:t>
            </a:r>
            <a:endParaRPr/>
          </a:p>
        </p:txBody>
      </p:sp>
      <p:pic>
        <p:nvPicPr>
          <p:cNvPr id="872" name="Shape 8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800" y="108000"/>
            <a:ext cx="1562100" cy="142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Shape 8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8775"/>
            <a:ext cx="8839199" cy="2320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Shape 8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3950" y="3059975"/>
            <a:ext cx="6409251" cy="169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Shape 875"/>
          <p:cNvSpPr txBox="1"/>
          <p:nvPr/>
        </p:nvSpPr>
        <p:spPr>
          <a:xfrm>
            <a:off x="3413900" y="4715400"/>
            <a:ext cx="58146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https://github.com/hunkim/DeepLearningZeroToAll/blob/master/lab-11-0-cnn_basics.ipynb</a:t>
            </a:r>
            <a:r>
              <a:rPr lang="en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 txBox="1"/>
          <p:nvPr/>
        </p:nvSpPr>
        <p:spPr>
          <a:xfrm>
            <a:off x="3413900" y="4715400"/>
            <a:ext cx="58146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https://github.com/hunkim/DeepLearningZeroToAll/blob/master/lab-11-0-cnn_basics.ipynb</a:t>
            </a:r>
            <a:r>
              <a:rPr lang="en" sz="1100"/>
              <a:t> </a:t>
            </a:r>
            <a:endParaRPr sz="1100"/>
          </a:p>
        </p:txBody>
      </p:sp>
      <p:pic>
        <p:nvPicPr>
          <p:cNvPr id="881" name="Shape 8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95" y="0"/>
            <a:ext cx="9284306" cy="48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Shape 882"/>
          <p:cNvSpPr txBox="1"/>
          <p:nvPr>
            <p:ph type="title"/>
          </p:nvPr>
        </p:nvSpPr>
        <p:spPr>
          <a:xfrm>
            <a:off x="2424650" y="2731750"/>
            <a:ext cx="7153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MNIST image loading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type="title"/>
          </p:nvPr>
        </p:nvSpPr>
        <p:spPr>
          <a:xfrm>
            <a:off x="304800" y="-323259"/>
            <a:ext cx="8572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Classifier</a:t>
            </a:r>
            <a:endParaRPr/>
          </a:p>
        </p:txBody>
      </p:sp>
      <p:pic>
        <p:nvPicPr>
          <p:cNvPr id="339" name="Shape 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0" y="1090550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Shape 3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0" y="2300112"/>
            <a:ext cx="357425" cy="354838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 txBox="1"/>
          <p:nvPr/>
        </p:nvSpPr>
        <p:spPr>
          <a:xfrm>
            <a:off x="483394" y="2315231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Cost?</a:t>
            </a:r>
            <a:endParaRPr sz="2000"/>
          </a:p>
        </p:txBody>
      </p:sp>
      <p:sp>
        <p:nvSpPr>
          <p:cNvPr id="342" name="Shape 342"/>
          <p:cNvSpPr txBox="1"/>
          <p:nvPr/>
        </p:nvSpPr>
        <p:spPr>
          <a:xfrm>
            <a:off x="483394" y="110570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Model? (Hypothesis?)</a:t>
            </a:r>
            <a:endParaRPr sz="2000"/>
          </a:p>
        </p:txBody>
      </p:sp>
      <p:sp>
        <p:nvSpPr>
          <p:cNvPr id="343" name="Shape 343"/>
          <p:cNvSpPr txBox="1"/>
          <p:nvPr/>
        </p:nvSpPr>
        <p:spPr>
          <a:xfrm>
            <a:off x="702275" y="4631475"/>
            <a:ext cx="82314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  <a:endParaRPr i="1" sz="11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4" name="Shape 344"/>
          <p:cNvSpPr txBox="1"/>
          <p:nvPr/>
        </p:nvSpPr>
        <p:spPr>
          <a:xfrm>
            <a:off x="483394" y="445055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GradientDescent</a:t>
            </a:r>
            <a:endParaRPr sz="2000"/>
          </a:p>
        </p:txBody>
      </p:sp>
      <p:pic>
        <p:nvPicPr>
          <p:cNvPr id="345" name="Shape 3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50" y="4450550"/>
            <a:ext cx="357425" cy="35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Shape 3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47950" y="4430300"/>
            <a:ext cx="1992000" cy="38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Shape 347"/>
          <p:cNvSpPr txBox="1"/>
          <p:nvPr/>
        </p:nvSpPr>
        <p:spPr>
          <a:xfrm>
            <a:off x="304800" y="1521650"/>
            <a:ext cx="63558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logits = tf.matmul(X,W)+b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hypothesis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= tf.nn.</a:t>
            </a: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softmax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(logits)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8" name="Shape 348"/>
          <p:cNvSpPr txBox="1"/>
          <p:nvPr/>
        </p:nvSpPr>
        <p:spPr>
          <a:xfrm>
            <a:off x="304800" y="2434550"/>
            <a:ext cx="85158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Cross entropy cost/loss</a:t>
            </a:r>
            <a:endParaRPr i="1" sz="16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cost = tf.reduce_mean (-tf.reduce_sum(Y * tf.log(hypothesis), </a:t>
            </a:r>
            <a:r>
              <a:rPr lang="en" sz="1600">
                <a:solidFill>
                  <a:srgbClr val="66009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Shape 887"/>
          <p:cNvSpPr txBox="1"/>
          <p:nvPr/>
        </p:nvSpPr>
        <p:spPr>
          <a:xfrm>
            <a:off x="3413900" y="4715400"/>
            <a:ext cx="58146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https://github.com/hunkim/DeepLearningZeroToAll/blob/master/lab-11-0-cnn_basics.ipynb</a:t>
            </a:r>
            <a:r>
              <a:rPr lang="en" sz="1100"/>
              <a:t> </a:t>
            </a:r>
            <a:endParaRPr sz="1100"/>
          </a:p>
        </p:txBody>
      </p:sp>
      <p:sp>
        <p:nvSpPr>
          <p:cNvPr id="888" name="Shape 888"/>
          <p:cNvSpPr txBox="1"/>
          <p:nvPr>
            <p:ph type="title"/>
          </p:nvPr>
        </p:nvSpPr>
        <p:spPr>
          <a:xfrm>
            <a:off x="995100" y="94125"/>
            <a:ext cx="7153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MNIST Convolution layer</a:t>
            </a:r>
            <a:endParaRPr/>
          </a:p>
        </p:txBody>
      </p:sp>
      <p:pic>
        <p:nvPicPr>
          <p:cNvPr id="889" name="Shape 8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00" y="1297629"/>
            <a:ext cx="9082901" cy="3277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 txBox="1"/>
          <p:nvPr/>
        </p:nvSpPr>
        <p:spPr>
          <a:xfrm>
            <a:off x="3413900" y="4715400"/>
            <a:ext cx="58146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https://github.com/hunkim/DeepLearningZeroToAll/blob/master/lab-11-0-cnn_basics.ipynb</a:t>
            </a:r>
            <a:r>
              <a:rPr lang="en" sz="1100"/>
              <a:t> </a:t>
            </a:r>
            <a:endParaRPr sz="1100"/>
          </a:p>
        </p:txBody>
      </p:sp>
      <p:sp>
        <p:nvSpPr>
          <p:cNvPr id="895" name="Shape 895"/>
          <p:cNvSpPr txBox="1"/>
          <p:nvPr>
            <p:ph type="title"/>
          </p:nvPr>
        </p:nvSpPr>
        <p:spPr>
          <a:xfrm>
            <a:off x="995100" y="94125"/>
            <a:ext cx="7153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MNIST Max pooling</a:t>
            </a:r>
            <a:endParaRPr/>
          </a:p>
        </p:txBody>
      </p:sp>
      <p:pic>
        <p:nvPicPr>
          <p:cNvPr id="896" name="Shape 8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32325"/>
            <a:ext cx="9144000" cy="2719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" name="Shape 901"/>
          <p:cNvPicPr preferRelativeResize="0"/>
          <p:nvPr/>
        </p:nvPicPr>
        <p:blipFill rotWithShape="1">
          <a:blip r:embed="rId3">
            <a:alphaModFix amt="12000"/>
          </a:blip>
          <a:srcRect b="0" l="0" r="0" t="0"/>
          <a:stretch/>
        </p:blipFill>
        <p:spPr>
          <a:xfrm>
            <a:off x="-333956" y="762497"/>
            <a:ext cx="9636900" cy="3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Shape 90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CNN MNIST 99%</a:t>
            </a:r>
            <a:endParaRPr/>
          </a:p>
        </p:txBody>
      </p:sp>
      <p:sp>
        <p:nvSpPr>
          <p:cNvPr id="903" name="Shape 903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904" name="Shape 904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905" name="Shape 90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6" name="Shape 906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907" name="Shape 9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Shape 91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pic>
        <p:nvPicPr>
          <p:cNvPr id="913" name="Shape 9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13" y="1275930"/>
            <a:ext cx="7880400" cy="30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Shape 914"/>
          <p:cNvSpPr/>
          <p:nvPr/>
        </p:nvSpPr>
        <p:spPr>
          <a:xfrm>
            <a:off x="5208925" y="4711825"/>
            <a:ext cx="37398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i="0" lang="en" sz="1200" u="none" cap="none" strike="noStrike">
                <a:solidFill>
                  <a:srgbClr val="000000"/>
                </a:solidFill>
              </a:rPr>
              <a:t>http://parse.ele.tue.nl/cluster/2/CNNArchitecture.jpg</a:t>
            </a:r>
            <a:endParaRPr sz="12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CNN</a:t>
            </a:r>
            <a:endParaRPr/>
          </a:p>
        </p:txBody>
      </p:sp>
      <p:pic>
        <p:nvPicPr>
          <p:cNvPr id="920" name="Shape 9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825" y="1707995"/>
            <a:ext cx="6610350" cy="27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Shape 925"/>
          <p:cNvSpPr/>
          <p:nvPr/>
        </p:nvSpPr>
        <p:spPr>
          <a:xfrm>
            <a:off x="6657425" y="131100"/>
            <a:ext cx="863700" cy="1285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Shape 926"/>
          <p:cNvSpPr txBox="1"/>
          <p:nvPr/>
        </p:nvSpPr>
        <p:spPr>
          <a:xfrm>
            <a:off x="27000" y="1187400"/>
            <a:ext cx="9090000" cy="37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placeholders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X_img = tf.reshape(X, [-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   </a:t>
            </a: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img 28x28x1 (black/white)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tf.placeholder(tf.float32, [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Tensor("Conv2D:0", shape=(?, 28, 28, 32),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Tensor("Relu:0", shape=(?, 28, 28, 32),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Tensor("MaxPool:0", shape=(?, 14, 14, 32),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27" name="Shape 927"/>
          <p:cNvSpPr txBox="1"/>
          <p:nvPr>
            <p:ph type="title"/>
          </p:nvPr>
        </p:nvSpPr>
        <p:spPr>
          <a:xfrm>
            <a:off x="-8200" y="-18450"/>
            <a:ext cx="6617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Conv layer 1</a:t>
            </a:r>
            <a:endParaRPr/>
          </a:p>
        </p:txBody>
      </p:sp>
      <p:sp>
        <p:nvSpPr>
          <p:cNvPr id="928" name="Shape 928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  <a:endParaRPr sz="1200"/>
          </a:p>
        </p:txBody>
      </p:sp>
      <p:pic>
        <p:nvPicPr>
          <p:cNvPr id="929" name="Shape 9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0727" y="184125"/>
            <a:ext cx="3053273" cy="12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 txBox="1"/>
          <p:nvPr/>
        </p:nvSpPr>
        <p:spPr>
          <a:xfrm>
            <a:off x="27000" y="775750"/>
            <a:ext cx="9090000" cy="40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Tensor("Conv2D:0", shape=(?, 28, 28, 32),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Tensor("Relu:0", shape=(?, 28, 28, 32),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Tensor("MaxPool:0", shape=(?, 14, 14, 32),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L2 ImgIn shape=(?, 14, 14, 32)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 -&gt;(?, 14, 14, 64)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 -&gt;(?, 7, 7, 64)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tf.nn.conv2d(L1, W2,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tf.nn.relu(L2)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tf.nn.max_pool(L2,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tf.reshape(L2, [-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Tensor("Conv2D_1:0", shape=(?, 14, 14, 64),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Tensor("Relu_1:0", shape=(?, 14, 14, 64),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Tensor("MaxPool_1:0", shape=(?, 7, 7, 64),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Tensor("Reshape_1:0", shape=(?, 3136),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35" name="Shape 935"/>
          <p:cNvSpPr txBox="1"/>
          <p:nvPr>
            <p:ph type="title"/>
          </p:nvPr>
        </p:nvSpPr>
        <p:spPr>
          <a:xfrm>
            <a:off x="-8188" y="-184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Conv layer 2</a:t>
            </a:r>
            <a:endParaRPr/>
          </a:p>
        </p:txBody>
      </p:sp>
      <p:sp>
        <p:nvSpPr>
          <p:cNvPr id="936" name="Shape 936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  <a:endParaRPr sz="1200"/>
          </a:p>
        </p:txBody>
      </p:sp>
      <p:sp>
        <p:nvSpPr>
          <p:cNvPr id="937" name="Shape 937"/>
          <p:cNvSpPr/>
          <p:nvPr/>
        </p:nvSpPr>
        <p:spPr>
          <a:xfrm>
            <a:off x="7495625" y="131100"/>
            <a:ext cx="918300" cy="1285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8" name="Shape 9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0727" y="184125"/>
            <a:ext cx="3053273" cy="12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 txBox="1"/>
          <p:nvPr/>
        </p:nvSpPr>
        <p:spPr>
          <a:xfrm>
            <a:off x="27000" y="928150"/>
            <a:ext cx="9090000" cy="40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Tensor("Conv2D_1:0", shape=(?, 14, 14, 64),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Tensor("Relu_1:0", shape=(?, 14, 14, 64),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Tensor("MaxPool_1:0", shape=(?, 7, 7, 64),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Tensor("Reshape_1:0", shape=(?, 3136), dtype=float32)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L2 = tf.reshape(L2, [-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Final FC 7x7x64 inputs -&gt; 10 outputs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W3 = tf.get_variable(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"W3"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tf.matmul(L2, W3) + b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define cost/loss &amp; optimizer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tf.reduce_mean(tf.nn.softmax_cross_entropy_with_logits(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=hypothesis,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=Y))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tf.train.AdamOptimizer(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=learning_rate).minimize(cost)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44" name="Shape 944"/>
          <p:cNvSpPr txBox="1"/>
          <p:nvPr>
            <p:ph type="title"/>
          </p:nvPr>
        </p:nvSpPr>
        <p:spPr>
          <a:xfrm>
            <a:off x="-8188" y="-184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Fully Connected (FC, Dense)</a:t>
            </a:r>
            <a:r>
              <a:rPr lang="en"/>
              <a:t> layer</a:t>
            </a:r>
            <a:endParaRPr/>
          </a:p>
        </p:txBody>
      </p:sp>
      <p:sp>
        <p:nvSpPr>
          <p:cNvPr id="945" name="Shape 945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  <a:endParaRPr sz="1200"/>
          </a:p>
        </p:txBody>
      </p:sp>
      <p:sp>
        <p:nvSpPr>
          <p:cNvPr id="946" name="Shape 946"/>
          <p:cNvSpPr/>
          <p:nvPr/>
        </p:nvSpPr>
        <p:spPr>
          <a:xfrm>
            <a:off x="8333825" y="1706600"/>
            <a:ext cx="719400" cy="108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7" name="Shape 9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4527" y="1479525"/>
            <a:ext cx="3053273" cy="12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 txBox="1"/>
          <p:nvPr>
            <p:ph type="title"/>
          </p:nvPr>
        </p:nvSpPr>
        <p:spPr>
          <a:xfrm>
            <a:off x="6033308" y="152400"/>
            <a:ext cx="33393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Training and Evaluation</a:t>
            </a:r>
            <a:endParaRPr/>
          </a:p>
        </p:txBody>
      </p:sp>
      <p:sp>
        <p:nvSpPr>
          <p:cNvPr id="953" name="Shape 953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  <a:endParaRPr sz="1200"/>
          </a:p>
        </p:txBody>
      </p:sp>
      <p:sp>
        <p:nvSpPr>
          <p:cNvPr id="954" name="Shape 954"/>
          <p:cNvSpPr txBox="1"/>
          <p:nvPr/>
        </p:nvSpPr>
        <p:spPr>
          <a:xfrm>
            <a:off x="0" y="152400"/>
            <a:ext cx="8075100" cy="48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stared. It takes sometime.'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avg_cost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total_batch =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(mnist.train.num_examples / batch_size)  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 mnist.train.next_batch(batch_size)      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feed_dict = {X: batch_xs, Y: batch_ys}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c, _, = sess.run([cost, optimizer],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      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avg_cost += c / total_batch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'Epoch:'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'%04d'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(epoch +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'cost ='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'{:.9f}'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.format(avg_cost))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Finished!'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correct_prediction = tf.equal(tf.argmax(hypothesis,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tf.argmax(Y,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tf.reduce_mean(tf.cast(correct_prediction, tf.float32))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mnist.test.images, Y: mnist.test.labels}))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959"/>
          <p:cNvSpPr txBox="1"/>
          <p:nvPr/>
        </p:nvSpPr>
        <p:spPr>
          <a:xfrm>
            <a:off x="3053850" y="4702075"/>
            <a:ext cx="62154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https://github.com/hunkim/DeepLearningZeroToAll/blob/master/lab-11-1-mnist_cnn.py</a:t>
            </a:r>
            <a:r>
              <a:rPr lang="en" sz="1200"/>
              <a:t> </a:t>
            </a:r>
            <a:endParaRPr sz="1200"/>
          </a:p>
        </p:txBody>
      </p:sp>
      <p:sp>
        <p:nvSpPr>
          <p:cNvPr id="960" name="Shape 960"/>
          <p:cNvSpPr txBox="1"/>
          <p:nvPr/>
        </p:nvSpPr>
        <p:spPr>
          <a:xfrm>
            <a:off x="0" y="152400"/>
            <a:ext cx="8075100" cy="48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stared. It takes sometime.'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avg_cost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total_batch =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(mnist.train.num_examples / batch_size)  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 mnist.train.next_batch(batch_size)      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feed_dict = {X: batch_xs, Y: batch_ys}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c, _, = sess.run([cost, optimizer],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      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avg_cost += c / total_batch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'Epoch:'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'%04d'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(epoch +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'cost ='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'{:.9f}'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.format(avg_cost))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Finished!'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correct_prediction = tf.equal(tf.argmax(hypothesis,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tf.argmax(Y,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tf.reduce_mean(tf.cast(correct_prediction, tf.float32))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mnist.test.images, Y: mnist.test.labels}))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61" name="Shape 961"/>
          <p:cNvSpPr txBox="1"/>
          <p:nvPr/>
        </p:nvSpPr>
        <p:spPr>
          <a:xfrm>
            <a:off x="6690725" y="1438200"/>
            <a:ext cx="2359800" cy="2731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0001 cost = 0.340291267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0002 cost = 0.090731326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0003 cost = 0.064477619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0004 cost = 0.050683064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...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0011 cost = 0.017758641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0012 cost = 0.014156652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0013 cost = 0.012397016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0014 cost = 0.010693789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0015 cost = 0.009469977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Learning Finished!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Accuracy: </a:t>
            </a:r>
            <a:r>
              <a:rPr b="1" lang="en" sz="180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0.9885</a:t>
            </a:r>
            <a:endParaRPr b="1" sz="180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62" name="Shape 962"/>
          <p:cNvSpPr txBox="1"/>
          <p:nvPr>
            <p:ph type="title"/>
          </p:nvPr>
        </p:nvSpPr>
        <p:spPr>
          <a:xfrm>
            <a:off x="6033308" y="152400"/>
            <a:ext cx="33393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Training and Evaluation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type="title"/>
          </p:nvPr>
        </p:nvSpPr>
        <p:spPr>
          <a:xfrm>
            <a:off x="304800" y="-323259"/>
            <a:ext cx="8572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Classifier</a:t>
            </a:r>
            <a:endParaRPr/>
          </a:p>
        </p:txBody>
      </p:sp>
      <p:pic>
        <p:nvPicPr>
          <p:cNvPr id="354" name="Shape 3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0" y="1090550"/>
            <a:ext cx="357425" cy="3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0" y="2300112"/>
            <a:ext cx="357425" cy="354838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Shape 356"/>
          <p:cNvSpPr txBox="1"/>
          <p:nvPr/>
        </p:nvSpPr>
        <p:spPr>
          <a:xfrm>
            <a:off x="483394" y="2315231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Cost?</a:t>
            </a:r>
            <a:endParaRPr sz="2000"/>
          </a:p>
        </p:txBody>
      </p:sp>
      <p:sp>
        <p:nvSpPr>
          <p:cNvPr id="357" name="Shape 357"/>
          <p:cNvSpPr txBox="1"/>
          <p:nvPr/>
        </p:nvSpPr>
        <p:spPr>
          <a:xfrm>
            <a:off x="483394" y="110570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Model? (Hypothesis?)</a:t>
            </a:r>
            <a:endParaRPr sz="2000"/>
          </a:p>
        </p:txBody>
      </p:sp>
      <p:sp>
        <p:nvSpPr>
          <p:cNvPr id="358" name="Shape 358"/>
          <p:cNvSpPr txBox="1"/>
          <p:nvPr/>
        </p:nvSpPr>
        <p:spPr>
          <a:xfrm>
            <a:off x="702275" y="4631475"/>
            <a:ext cx="82314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">
                <a:solidFill>
                  <a:srgbClr val="66009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  <a:endParaRPr i="1" sz="11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9" name="Shape 359"/>
          <p:cNvSpPr txBox="1"/>
          <p:nvPr/>
        </p:nvSpPr>
        <p:spPr>
          <a:xfrm>
            <a:off x="483394" y="4450556"/>
            <a:ext cx="27819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GradientDescent</a:t>
            </a:r>
            <a:endParaRPr sz="2000"/>
          </a:p>
        </p:txBody>
      </p:sp>
      <p:pic>
        <p:nvPicPr>
          <p:cNvPr id="360" name="Shape 3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50" y="4450550"/>
            <a:ext cx="357425" cy="354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Shape 3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47950" y="4430300"/>
            <a:ext cx="1992000" cy="38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Shape 362"/>
          <p:cNvSpPr txBox="1"/>
          <p:nvPr/>
        </p:nvSpPr>
        <p:spPr>
          <a:xfrm>
            <a:off x="304800" y="1521650"/>
            <a:ext cx="63558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logits = tf.matmul(X,W)+b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7B7B7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hypothesis</a:t>
            </a:r>
            <a:r>
              <a:rPr lang="en" sz="1600">
                <a:solidFill>
                  <a:srgbClr val="B7B7B7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= tf.nn.</a:t>
            </a:r>
            <a:r>
              <a:rPr b="1" lang="en" sz="1600">
                <a:solidFill>
                  <a:srgbClr val="B7B7B7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softmax</a:t>
            </a:r>
            <a:r>
              <a:rPr lang="en" sz="1600">
                <a:solidFill>
                  <a:srgbClr val="B7B7B7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(logits)</a:t>
            </a:r>
            <a:endParaRPr sz="1600">
              <a:solidFill>
                <a:srgbClr val="B7B7B7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3" name="Shape 363"/>
          <p:cNvSpPr txBox="1"/>
          <p:nvPr/>
        </p:nvSpPr>
        <p:spPr>
          <a:xfrm>
            <a:off x="304800" y="2434550"/>
            <a:ext cx="85158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99999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Cross entropy cost/loss</a:t>
            </a:r>
            <a:endParaRPr i="1" sz="1600">
              <a:solidFill>
                <a:srgbClr val="999999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9999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cost = tf.reduce_mean (-tf.reduce_sum(Y * tf.log(hypothesis), axis=1))</a:t>
            </a:r>
            <a:endParaRPr sz="1600">
              <a:solidFill>
                <a:srgbClr val="999999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4" name="Shape 364"/>
          <p:cNvSpPr txBox="1"/>
          <p:nvPr/>
        </p:nvSpPr>
        <p:spPr>
          <a:xfrm>
            <a:off x="304800" y="3219950"/>
            <a:ext cx="87504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cost = tf.reduce_mean(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tf.nn.softmax_cross_entropy_with_logits(</a:t>
            </a:r>
            <a:r>
              <a:rPr lang="en" sz="1600">
                <a:solidFill>
                  <a:srgbClr val="66009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logits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=logits, </a:t>
            </a:r>
            <a:r>
              <a:rPr lang="en" sz="1600">
                <a:solidFill>
                  <a:srgbClr val="66009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labels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=Y))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Shape 967"/>
          <p:cNvSpPr txBox="1"/>
          <p:nvPr>
            <p:ph type="title"/>
          </p:nvPr>
        </p:nvSpPr>
        <p:spPr>
          <a:xfrm>
            <a:off x="2745925" y="1718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Deep CNN</a:t>
            </a:r>
            <a:endParaRPr/>
          </a:p>
        </p:txBody>
      </p:sp>
      <p:sp>
        <p:nvSpPr>
          <p:cNvPr id="968" name="Shape 968"/>
          <p:cNvSpPr txBox="1"/>
          <p:nvPr/>
        </p:nvSpPr>
        <p:spPr>
          <a:xfrm>
            <a:off x="3683475" y="4778275"/>
            <a:ext cx="5460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Image credit: </a:t>
            </a: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http://personal.ie.cuhk.edu.hk/~ccloy/project_target_code/index.html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969" name="Shape 9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24425"/>
            <a:ext cx="8839201" cy="2433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Shape 974"/>
          <p:cNvSpPr txBox="1"/>
          <p:nvPr/>
        </p:nvSpPr>
        <p:spPr>
          <a:xfrm>
            <a:off x="4606875" y="-176700"/>
            <a:ext cx="45999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L3 ImgIn shape=(?, 7, 7, 64)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W3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 -&gt;(?, 7, 7, 128)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 -&gt;(?, 4, 4, 128)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Reshape   -&gt;(?, 4 * 4 * 128) # Flatten them for FC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tf.nn.conv2d(L2, W3,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tf.nn.relu(L3)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tf.nn.max_pool(L3,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tf.nn.dropout(L3,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L3 = tf.reshape(L3, [-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'''Tensor("Conv2D_2:0", shape=(?, 7, 7, 128),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Tensor("Relu_2:0", shape=(?, 7, 7, 128),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Tensor("MaxPool_2:0", shape=(?, 4, 4, 128),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Tensor("dropout_2/mul:0", shape=(?, 4, 4, 128),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Tensor("Reshape_1:0", shape=(?, 2048), dtype=float32)'''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L4 FC 4x4x128 inputs -&gt; 625 outputs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W4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"W4"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b4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tf.nn.relu(tf.matmul(L3, W4) + b4)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tf.nn.dropout(L4,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'''Tensor("Relu_3:0", shape=(?, 625),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Tensor("dropout_3/mul:0", shape=(?, 625), dtype=float32)'''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L5 Final FC 625 inputs -&gt; 10 outputs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W5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"W5"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b5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tf.matmul(L4, W5) + b5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'''Tensor("add_1:0", shape=(?, 10), dtype=float32)'''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75" name="Shape 975"/>
          <p:cNvSpPr txBox="1"/>
          <p:nvPr>
            <p:ph type="title"/>
          </p:nvPr>
        </p:nvSpPr>
        <p:spPr>
          <a:xfrm>
            <a:off x="64143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000"/>
              <a:t>Deep CNN</a:t>
            </a:r>
            <a:endParaRPr sz="3000"/>
          </a:p>
        </p:txBody>
      </p:sp>
      <p:sp>
        <p:nvSpPr>
          <p:cNvPr id="976" name="Shape 976"/>
          <p:cNvSpPr txBox="1"/>
          <p:nvPr/>
        </p:nvSpPr>
        <p:spPr>
          <a:xfrm>
            <a:off x="2800350" y="4778275"/>
            <a:ext cx="6697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https://github.com/hunkim/DeepLearningZeroToAll/blob/master/lab-11-2-mnist_deep_cnn.py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  <p:sp>
        <p:nvSpPr>
          <p:cNvPr id="977" name="Shape 977"/>
          <p:cNvSpPr txBox="1"/>
          <p:nvPr/>
        </p:nvSpPr>
        <p:spPr>
          <a:xfrm>
            <a:off x="76200" y="103875"/>
            <a:ext cx="4503000" cy="4674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'''Tensor("Conv2D:0", shape=(?, 28, 28, 32),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Tensor("Relu:0", shape=(?, 28, 28, 32),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Tensor("MaxPool:0", shape=(?, 14, 14, 32),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Tensor("dropout/mul:0", shape=(?, 14, 14, 32), dtype=float32)'''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L2 ImgIn shape=(?, 14, 14, 32)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 -&gt;(?, 14, 14, 64)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 -&gt;(?, 7, 7, 64)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tf.nn.conv2d(L1, W2,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tf.nn.relu(L2)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tf.nn.max_pool(L2,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tf.nn.dropout(L2,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'''Tensor("Conv2D_1:0", shape=(?, 14, 14, 64),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Tensor("Relu_1:0", shape=(?, 14, 14, 64),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Tensor("MaxPool_1:0", shape=(?, 7, 7, 64),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Tensor("dropout_1/mul:0", shape=(?, 7, 7, 64), dtype=float32)'''</a:t>
            </a:r>
            <a:endParaRPr sz="9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Shape 982"/>
          <p:cNvSpPr txBox="1"/>
          <p:nvPr>
            <p:ph type="title"/>
          </p:nvPr>
        </p:nvSpPr>
        <p:spPr>
          <a:xfrm>
            <a:off x="64143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Deep CNN</a:t>
            </a:r>
            <a:endParaRPr/>
          </a:p>
        </p:txBody>
      </p:sp>
      <p:sp>
        <p:nvSpPr>
          <p:cNvPr id="983" name="Shape 983"/>
          <p:cNvSpPr txBox="1"/>
          <p:nvPr/>
        </p:nvSpPr>
        <p:spPr>
          <a:xfrm>
            <a:off x="2800350" y="4778275"/>
            <a:ext cx="6697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https://github.com/hunkim/DeepLearningZeroToAll/blob/master/lab-11-2-mnist_deep_cnn.py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  <p:sp>
        <p:nvSpPr>
          <p:cNvPr id="984" name="Shape 984"/>
          <p:cNvSpPr txBox="1"/>
          <p:nvPr/>
        </p:nvSpPr>
        <p:spPr>
          <a:xfrm>
            <a:off x="76200" y="103875"/>
            <a:ext cx="4503000" cy="4816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'''Tensor("Conv2D:0", shape=(?, 28, 28, 32),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Tensor("Relu:0", shape=(?, 28, 28, 32),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Tensor("MaxPool:0", shape=(?, 14, 14, 32),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Tensor("dropout/mul:0", shape=(?, 14, 14, 32), dtype=float32)'''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L4 FC 4x4x128 inputs -&gt; 625 outputs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W4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"W4"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b4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tf.nn.relu(tf.matmul(L3, W4) + b4)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tf.nn.dropout(L4,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'''Tensor("Relu_3:0", shape=(?, 625),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Tensor("dropout_3/mul:0", shape=(?, 625), dtype=float32)'''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L5 Final FC 625 inputs -&gt; 10 outputs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W5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"W5"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b5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tf.matmul(L4, W5) + b5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'''Tensor("add_1:0", shape=(?, 10), dtype=float32)'''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85" name="Shape 985"/>
          <p:cNvSpPr txBox="1"/>
          <p:nvPr/>
        </p:nvSpPr>
        <p:spPr>
          <a:xfrm>
            <a:off x="4755125" y="859400"/>
            <a:ext cx="4503000" cy="22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correct_prediction = tf.equal(tf.argmax(hypothesis,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tf.argmax(Y,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tf.reduce_mean(tf.cast(correct_prediction,tf.float32))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mnist.test.images,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Y: mnist.test.labels, keep_prob: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86" name="Shape 986"/>
          <p:cNvSpPr txBox="1"/>
          <p:nvPr/>
        </p:nvSpPr>
        <p:spPr>
          <a:xfrm>
            <a:off x="5541275" y="3062300"/>
            <a:ext cx="2930700" cy="14988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0013 cost = 0.027188021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0014 cost = 0.023604777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0015 cost = 0.024607201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Learning Finished!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Accuracy: </a:t>
            </a:r>
            <a:r>
              <a:rPr b="1" lang="en" sz="3500">
                <a:solidFill>
                  <a:srgbClr val="783F04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0.9938</a:t>
            </a:r>
            <a:endParaRPr b="1" sz="3500">
              <a:solidFill>
                <a:srgbClr val="783F04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1" name="Shape 991"/>
          <p:cNvPicPr preferRelativeResize="0"/>
          <p:nvPr/>
        </p:nvPicPr>
        <p:blipFill rotWithShape="1">
          <a:blip r:embed="rId3">
            <a:alphaModFix amt="12000"/>
          </a:blip>
          <a:srcRect b="0" l="0" r="0" t="0"/>
          <a:stretch/>
        </p:blipFill>
        <p:spPr>
          <a:xfrm>
            <a:off x="-333956" y="762497"/>
            <a:ext cx="9636900" cy="3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Shape 99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Class, Layers, Ensemble</a:t>
            </a:r>
            <a:endParaRPr/>
          </a:p>
        </p:txBody>
      </p:sp>
      <p:sp>
        <p:nvSpPr>
          <p:cNvPr id="993" name="Shape 993"/>
          <p:cNvSpPr txBox="1"/>
          <p:nvPr/>
        </p:nvSpPr>
        <p:spPr>
          <a:xfrm>
            <a:off x="1279125" y="3208031"/>
            <a:ext cx="65859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Sung Kim &lt;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hunkim+ml@gmail.com</a:t>
            </a: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&gt;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Gill Sans"/>
                <a:ea typeface="Gill Sans"/>
                <a:cs typeface="Gill Sans"/>
                <a:sym typeface="Gill Sans"/>
              </a:rPr>
              <a:t>Code: </a:t>
            </a:r>
            <a:r>
              <a:rPr lang="en" sz="1900" u="sng">
                <a:solidFill>
                  <a:srgbClr val="0000FF"/>
                </a:solidFill>
                <a:latin typeface="Gill Sans"/>
                <a:ea typeface="Gill Sans"/>
                <a:cs typeface="Gill Sans"/>
                <a:sym typeface="Gill Sans"/>
                <a:hlinkClick r:id="rId5"/>
              </a:rPr>
              <a:t>https://github.com/hunkim/DeepLearningZeroToAll/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994" name="Shape 994"/>
          <p:cNvGrpSpPr/>
          <p:nvPr/>
        </p:nvGrpSpPr>
        <p:grpSpPr>
          <a:xfrm>
            <a:off x="-348127" y="87975"/>
            <a:ext cx="2543803" cy="1589522"/>
            <a:chOff x="-928337" y="234600"/>
            <a:chExt cx="6783474" cy="4238725"/>
          </a:xfrm>
        </p:grpSpPr>
        <p:pic>
          <p:nvPicPr>
            <p:cNvPr id="995" name="Shape 99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928337" y="656925"/>
              <a:ext cx="6783474" cy="38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6" name="Shape 996"/>
            <p:cNvSpPr txBox="1"/>
            <p:nvPr/>
          </p:nvSpPr>
          <p:spPr>
            <a:xfrm>
              <a:off x="672550" y="234600"/>
              <a:ext cx="35817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With TF 1.0!</a:t>
              </a:r>
              <a:endParaRPr sz="1800"/>
            </a:p>
          </p:txBody>
        </p:sp>
      </p:grpSp>
      <p:pic>
        <p:nvPicPr>
          <p:cNvPr id="997" name="Shape 9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6341" y="426190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Shape 1002"/>
          <p:cNvSpPr txBox="1"/>
          <p:nvPr>
            <p:ph type="title"/>
          </p:nvPr>
        </p:nvSpPr>
        <p:spPr>
          <a:xfrm>
            <a:off x="55761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CNN</a:t>
            </a:r>
            <a:endParaRPr/>
          </a:p>
        </p:txBody>
      </p:sp>
      <p:sp>
        <p:nvSpPr>
          <p:cNvPr id="1003" name="Shape 1003"/>
          <p:cNvSpPr txBox="1"/>
          <p:nvPr/>
        </p:nvSpPr>
        <p:spPr>
          <a:xfrm>
            <a:off x="2800350" y="4778275"/>
            <a:ext cx="6697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https://github.com/hunkim/DeepLearningZeroToAll/blob/master/lab-11-2-mnist_deep_cnn.py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  <p:sp>
        <p:nvSpPr>
          <p:cNvPr id="1004" name="Shape 1004"/>
          <p:cNvSpPr txBox="1"/>
          <p:nvPr/>
        </p:nvSpPr>
        <p:spPr>
          <a:xfrm>
            <a:off x="76200" y="103875"/>
            <a:ext cx="4503000" cy="4816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'''Tensor("Conv2D:0", shape=(?, 28, 28, 32),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Tensor("Relu:0", shape=(?, 28, 28, 32),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Tensor("MaxPool:0", shape=(?, 14, 14, 32),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Tensor("dropout/mul:0", shape=(?, 14, 14, 32), dtype=float32)'''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L4 FC 4x4x128 inputs -&gt; 625 outputs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W4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"W4"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b4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tf.nn.relu(tf.matmul(L3, W4) + b4)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L4 = tf.nn.dropout(L4,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'''Tensor("Relu_3:0", shape=(?, 625), dtype=float32)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Tensor("dropout_3/mul:0", shape=(?, 625), dtype=float32)'''</a:t>
            </a:r>
            <a:endParaRPr b="1" sz="9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L5 Final FC 625 inputs -&gt; 10 outputs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W5 = tf.get_variable(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"W5"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initializer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=tf.contrib.layers.xavier_initializer())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b5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tf.matmul(L4, W5) + b5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'''Tensor("add_1:0", shape=(?, 10), dtype=float32)'''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05" name="Shape 1005"/>
          <p:cNvSpPr txBox="1"/>
          <p:nvPr/>
        </p:nvSpPr>
        <p:spPr>
          <a:xfrm>
            <a:off x="4755125" y="859400"/>
            <a:ext cx="4503000" cy="22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correct_prediction = tf.equal(tf.argmax(hypothesis,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tf.argmax(Y,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tf.reduce_mean(tf.cast(correct_prediction,tf.float32))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mnist.test.images,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Y: mnist.test.labels, keep_prob: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06" name="Shape 1006"/>
          <p:cNvSpPr txBox="1"/>
          <p:nvPr/>
        </p:nvSpPr>
        <p:spPr>
          <a:xfrm>
            <a:off x="5541275" y="3062300"/>
            <a:ext cx="2930700" cy="14988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0013 cost = 0.027188021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0014 cost = 0.023604777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Epoch: 0015 cost = 0.024607201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Learning Finished!</a:t>
            </a:r>
            <a:endParaRPr b="1" sz="1150">
              <a:solidFill>
                <a:srgbClr val="008080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Accuracy: </a:t>
            </a:r>
            <a:r>
              <a:rPr b="1" lang="en" sz="3500">
                <a:solidFill>
                  <a:srgbClr val="783F04"/>
                </a:solidFill>
                <a:highlight>
                  <a:srgbClr val="FFFFFF"/>
                </a:highlight>
                <a:latin typeface="Gill Sans"/>
                <a:ea typeface="Gill Sans"/>
                <a:cs typeface="Gill Sans"/>
                <a:sym typeface="Gill Sans"/>
              </a:rPr>
              <a:t>0.9938</a:t>
            </a:r>
            <a:endParaRPr b="1" sz="3500">
              <a:solidFill>
                <a:srgbClr val="783F04"/>
              </a:solidFill>
              <a:highlight>
                <a:srgbClr val="FFFFFF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Shape 1011"/>
          <p:cNvSpPr txBox="1"/>
          <p:nvPr>
            <p:ph type="title"/>
          </p:nvPr>
        </p:nvSpPr>
        <p:spPr>
          <a:xfrm>
            <a:off x="5423700" y="-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Python Class</a:t>
            </a:r>
            <a:endParaRPr/>
          </a:p>
        </p:txBody>
      </p:sp>
      <p:sp>
        <p:nvSpPr>
          <p:cNvPr id="1012" name="Shape 1012"/>
          <p:cNvSpPr txBox="1"/>
          <p:nvPr/>
        </p:nvSpPr>
        <p:spPr>
          <a:xfrm>
            <a:off x="2800350" y="4778275"/>
            <a:ext cx="6697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https://github.com/hunkim/DeepLearningZeroToAll/blob/master/lab-11-3-mnist_cnn_class.py</a:t>
            </a:r>
            <a:r>
              <a:rPr lang="en" sz="1200"/>
              <a:t> </a:t>
            </a:r>
            <a:endParaRPr sz="1200"/>
          </a:p>
        </p:txBody>
      </p:sp>
      <p:sp>
        <p:nvSpPr>
          <p:cNvPr id="1013" name="Shape 1013"/>
          <p:cNvSpPr txBox="1"/>
          <p:nvPr/>
        </p:nvSpPr>
        <p:spPr>
          <a:xfrm>
            <a:off x="0" y="27675"/>
            <a:ext cx="4885200" cy="50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sess, name):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.sess = sess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.name = name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._build_net()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_build_net(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tf.variable_scope(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.name):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place holders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 = tf.placeholder(tf.float32, [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img 28x28x1 (black/white)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X_img = tf.reshape(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.X, [-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28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.Y = tf.placeholder(tf.float32, [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None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                stddev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i="1" lang="en" sz="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x_test, keep_prop=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.sess.run(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.logits,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feed_dict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.X: x_test,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.keep_prob: keep_prop})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get_accuracy(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x_test, y_test, keep_prop=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.sess.run(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.accuracy,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feed_dict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.X: x_test,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.Y: y_test,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.keep_prob: keep_prop})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train(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x_data, y_data, keep_prop=</a:t>
            </a:r>
            <a:r>
              <a:rPr lang="en" sz="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.sess.run([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.cost,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.optimizer], </a:t>
            </a:r>
            <a:r>
              <a:rPr lang="en" sz="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.X: x_data,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.Y: y_data, </a:t>
            </a:r>
            <a:r>
              <a:rPr lang="en" sz="9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.keep_prob: keep_prop})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14" name="Shape 1014"/>
          <p:cNvSpPr txBox="1"/>
          <p:nvPr/>
        </p:nvSpPr>
        <p:spPr>
          <a:xfrm>
            <a:off x="4522250" y="699825"/>
            <a:ext cx="4587000" cy="3126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m1 = Model(sess,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"m1"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Started!'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avg_cost =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0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total_batch =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(mnist.train.num_examples / batch_size)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 mnist.train.next_batch(batch_size)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c, _ = m1.train(batch_xs, batch_ys)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avg_cost += c / total_batc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Shape 10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-40176"/>
            <a:ext cx="7239848" cy="4955077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Shape 1020"/>
          <p:cNvSpPr txBox="1"/>
          <p:nvPr>
            <p:ph type="title"/>
          </p:nvPr>
        </p:nvSpPr>
        <p:spPr>
          <a:xfrm>
            <a:off x="58047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tf.layers</a:t>
            </a:r>
            <a:endParaRPr/>
          </a:p>
        </p:txBody>
      </p:sp>
      <p:sp>
        <p:nvSpPr>
          <p:cNvPr id="1021" name="Shape 1021"/>
          <p:cNvSpPr txBox="1"/>
          <p:nvPr/>
        </p:nvSpPr>
        <p:spPr>
          <a:xfrm>
            <a:off x="5783200" y="4770900"/>
            <a:ext cx="43257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https://www.tensorflow.org/api_docs/python/tf/layers</a:t>
            </a:r>
            <a:r>
              <a:rPr lang="en" sz="1100">
                <a:solidFill>
                  <a:schemeClr val="dk1"/>
                </a:solidFill>
              </a:rPr>
              <a:t> </a:t>
            </a:r>
            <a:endParaRPr sz="110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1026"/>
          <p:cNvSpPr txBox="1"/>
          <p:nvPr>
            <p:ph type="title"/>
          </p:nvPr>
        </p:nvSpPr>
        <p:spPr>
          <a:xfrm>
            <a:off x="5804700" y="76200"/>
            <a:ext cx="33393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tf.layers</a:t>
            </a:r>
            <a:endParaRPr/>
          </a:p>
        </p:txBody>
      </p:sp>
      <p:sp>
        <p:nvSpPr>
          <p:cNvPr id="1027" name="Shape 1027"/>
          <p:cNvSpPr txBox="1"/>
          <p:nvPr/>
        </p:nvSpPr>
        <p:spPr>
          <a:xfrm>
            <a:off x="3098450" y="4778275"/>
            <a:ext cx="67041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https://github.com/hunkim/DeepLearningZeroToAll/blob/master/lab-11-4-mnist_cnn_layers.py</a:t>
            </a:r>
            <a:r>
              <a:rPr lang="en" sz="1100">
                <a:solidFill>
                  <a:schemeClr val="dk1"/>
                </a:solidFill>
              </a:rPr>
              <a:t> </a:t>
            </a:r>
            <a:endParaRPr sz="1100"/>
          </a:p>
        </p:txBody>
      </p:sp>
      <p:sp>
        <p:nvSpPr>
          <p:cNvPr id="1028" name="Shape 1028"/>
          <p:cNvSpPr txBox="1"/>
          <p:nvPr/>
        </p:nvSpPr>
        <p:spPr>
          <a:xfrm>
            <a:off x="587625" y="347250"/>
            <a:ext cx="7701600" cy="21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L1 ImgIn shape=(?, 28, 28, 1)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Conv     -&gt; (?, 28, 28, 32)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   Pool     -&gt; (?, 14, 14, 32)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tf.nn.conv2d(X_img, W1,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tf.nn.relu(L1)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tf.nn.max_pool(L1,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ksize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.keep_prob)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L2 ImgIn shape=(?, 14, 14, 32)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0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stddev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29" name="Shape 1029"/>
          <p:cNvSpPr txBox="1"/>
          <p:nvPr/>
        </p:nvSpPr>
        <p:spPr>
          <a:xfrm>
            <a:off x="262125" y="2502875"/>
            <a:ext cx="8495100" cy="2229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Convolutional Layer #1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conv1 = tf.layers.conv2d(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=X_img,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=tf.nn.relu)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pool1 = tf.layers.max_pooling2d(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=conv1,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pool_size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strides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dropout1 = tf.layers.dropout(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=pool1,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rate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.training)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Convolutional Layer #2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conv2 = tf.layers.conv2d(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=dropout1,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filters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64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"SAME"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=tf.nn.relu)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flat = tf.reshape(dropout3, [-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128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dense4 = tf.layers.dense(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=flat,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units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625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activation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=tf.nn.relu)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dropout4 = tf.layers.dropout(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=dense4,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rate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training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.training)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Shape 1034"/>
          <p:cNvSpPr txBox="1"/>
          <p:nvPr>
            <p:ph type="title"/>
          </p:nvPr>
        </p:nvSpPr>
        <p:spPr>
          <a:xfrm>
            <a:off x="1812750" y="-37402"/>
            <a:ext cx="5518500" cy="8010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 </a:t>
            </a:r>
            <a:endParaRPr/>
          </a:p>
        </p:txBody>
      </p:sp>
      <p:pic>
        <p:nvPicPr>
          <p:cNvPr id="1035" name="Shape 10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7054" y="782550"/>
            <a:ext cx="4769884" cy="40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Shape 1036"/>
          <p:cNvSpPr txBox="1"/>
          <p:nvPr/>
        </p:nvSpPr>
        <p:spPr>
          <a:xfrm>
            <a:off x="4689300" y="4857650"/>
            <a:ext cx="45945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http://rasbt.github.io/mlxtend/user_guide/classifier/StackingClassifier/</a:t>
            </a:r>
            <a:r>
              <a:rPr lang="en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Shape 1041"/>
          <p:cNvSpPr txBox="1"/>
          <p:nvPr/>
        </p:nvSpPr>
        <p:spPr>
          <a:xfrm>
            <a:off x="3080650" y="35625"/>
            <a:ext cx="57774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models = []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num_models =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endParaRPr sz="13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(num_models):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models.append(Model(sess, 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"model"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(m)))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Started!'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avg_cost_list = np.zeros(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(models))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total_batch =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(mnist.train.num_examples / batch_size)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=mnist.train.next_batch(batch_size)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each model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m_idx, m </a:t>
            </a:r>
            <a:r>
              <a:rPr b="1"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(models):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c, _ = m.train(batch_xs, batch_ys)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avg_cost_list[m_idx] += c / total_batch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'Epoch:'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'%04d'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%(epoch +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'cost ='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avg_cost_list)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'Learning Finished!'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42" name="Shape 1042"/>
          <p:cNvSpPr txBox="1"/>
          <p:nvPr/>
        </p:nvSpPr>
        <p:spPr>
          <a:xfrm>
            <a:off x="224400" y="2145775"/>
            <a:ext cx="2776200" cy="2234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</a:rPr>
              <a:t>class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Model: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</a:rPr>
              <a:t>def </a:t>
            </a:r>
            <a:r>
              <a:rPr lang="en" sz="1150">
                <a:solidFill>
                  <a:srgbClr val="B200B2"/>
                </a:solidFill>
                <a:highlight>
                  <a:srgbClr val="FFFFFF"/>
                </a:highlight>
              </a:rPr>
              <a:t>__init__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, sess, name):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    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.sess = sess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    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.name = name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    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._build_net()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</a:rPr>
              <a:t>def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_build_net(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):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    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</a:rPr>
              <a:t>with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tf.variable_scope(</a:t>
            </a: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.name):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  ...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043" name="Shape 1043"/>
          <p:cNvSpPr txBox="1"/>
          <p:nvPr>
            <p:ph type="title"/>
          </p:nvPr>
        </p:nvSpPr>
        <p:spPr>
          <a:xfrm>
            <a:off x="-224400" y="186325"/>
            <a:ext cx="3448800" cy="15765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 </a:t>
            </a:r>
            <a:endParaRPr/>
          </a:p>
        </p:txBody>
      </p:sp>
      <p:sp>
        <p:nvSpPr>
          <p:cNvPr id="1044" name="Shape 1044"/>
          <p:cNvSpPr txBox="1"/>
          <p:nvPr/>
        </p:nvSpPr>
        <p:spPr>
          <a:xfrm>
            <a:off x="2578500" y="4778275"/>
            <a:ext cx="72240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https://github.com/hunkim/DeepLearningZeroToAll/blob/master/lab-11-5-mnist_cnn_ensemble_layers.py</a:t>
            </a:r>
            <a:r>
              <a:rPr lang="en" sz="1100"/>
              <a:t> </a:t>
            </a: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